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PT Sans Narrow"/>
      <p:regular r:id="rId8"/>
      <p:bold r:id="rId9"/>
    </p:embeddedFont>
    <p:embeddedFont>
      <p:font typeface="Open Sans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4" roundtripDataSignature="AMtx7mjtUzJ4cNdgbLsV+avHiu/AXJIZ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bold.fntdata"/><Relationship Id="rId10" Type="http://schemas.openxmlformats.org/officeDocument/2006/relationships/font" Target="fonts/OpenSans-regular.fntdata"/><Relationship Id="rId13" Type="http://schemas.openxmlformats.org/officeDocument/2006/relationships/font" Target="fonts/OpenSans-boldItalic.fntdata"/><Relationship Id="rId12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TSansNarrow-bold.fntdata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PTSansNarrow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2" name="Google Shape;12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5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" name="Google Shape;16;p5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" name="Google Shape;17;p5"/>
          <p:cNvGrpSpPr/>
          <p:nvPr/>
        </p:nvGrpSpPr>
        <p:grpSpPr>
          <a:xfrm>
            <a:off x="1004144" y="1022025"/>
            <a:ext cx="7136669" cy="152400"/>
            <a:chOff x="1346429" y="1011300"/>
            <a:chExt cx="6452100" cy="152400"/>
          </a:xfrm>
        </p:grpSpPr>
        <p:cxnSp>
          <p:nvCxnSpPr>
            <p:cNvPr id="18" name="Google Shape;18;p5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" name="Google Shape;19;p5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0" name="Google Shape;20;p5"/>
          <p:cNvGrpSpPr/>
          <p:nvPr/>
        </p:nvGrpSpPr>
        <p:grpSpPr>
          <a:xfrm>
            <a:off x="1004151" y="3969100"/>
            <a:ext cx="7136669" cy="152400"/>
            <a:chOff x="1346435" y="3969088"/>
            <a:chExt cx="6452100" cy="152400"/>
          </a:xfrm>
        </p:grpSpPr>
        <p:cxnSp>
          <p:nvCxnSpPr>
            <p:cNvPr id="21" name="Google Shape;21;p5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5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3" name="Google Shape;23;p5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24" name="Google Shape;24;p5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47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11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11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i="0" sz="3600" u="none" cap="none" strike="noStrik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silvercloud@byu.edu" TargetMode="External"/><Relationship Id="rId4" Type="http://schemas.openxmlformats.org/officeDocument/2006/relationships/hyperlink" Target="https://caps.byu.edu/silvercloud-online-self-help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Silvercloud</a:t>
            </a:r>
            <a:endParaRPr/>
          </a:p>
        </p:txBody>
      </p:sp>
      <p:sp>
        <p:nvSpPr>
          <p:cNvPr id="67" name="Google Shape;67;p1"/>
          <p:cNvSpPr txBox="1"/>
          <p:nvPr>
            <p:ph idx="1" type="body"/>
          </p:nvPr>
        </p:nvSpPr>
        <p:spPr>
          <a:xfrm>
            <a:off x="164100" y="1316975"/>
            <a:ext cx="8815800" cy="28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600"/>
              <a:t>S</a:t>
            </a:r>
            <a:r>
              <a:rPr lang="en" sz="1500"/>
              <a:t>ilvercloud is a free app to help students manage: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Stress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Anxiety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Body Image</a:t>
            </a:r>
            <a:endParaRPr sz="1500"/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 sz="1500"/>
              <a:t>Depression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It can be used with therapy.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It is designed to take 30 minutes per week for 8 weeks.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Silvercloud can include a human supporter.</a:t>
            </a:r>
            <a:endParaRPr sz="15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68" name="Google Shape;68;p1"/>
          <p:cNvSpPr/>
          <p:nvPr/>
        </p:nvSpPr>
        <p:spPr>
          <a:xfrm>
            <a:off x="0" y="4253375"/>
            <a:ext cx="9144000" cy="8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"/>
          <p:cNvSpPr txBox="1"/>
          <p:nvPr>
            <p:ph idx="1" type="body"/>
          </p:nvPr>
        </p:nvSpPr>
        <p:spPr>
          <a:xfrm>
            <a:off x="1164300" y="4308225"/>
            <a:ext cx="65448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i="1" lang="en" sz="1600">
                <a:solidFill>
                  <a:srgbClr val="F3F3F3"/>
                </a:solidFill>
              </a:rPr>
              <a:t>”Healing takes time, and asking for help is a courageous step.” -Mariska Hargitay</a:t>
            </a:r>
            <a:endParaRPr i="1" sz="1600">
              <a:solidFill>
                <a:srgbClr val="F3F3F3"/>
              </a:solidFill>
            </a:endParaRPr>
          </a:p>
        </p:txBody>
      </p:sp>
      <p:pic>
        <p:nvPicPr>
          <p:cNvPr id="70" name="Google Shape;70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8175" y="1704274"/>
            <a:ext cx="4235826" cy="143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Where do I get it?</a:t>
            </a:r>
            <a:endParaRPr/>
          </a:p>
        </p:txBody>
      </p:sp>
      <p:sp>
        <p:nvSpPr>
          <p:cNvPr id="76" name="Google Shape;76;p2"/>
          <p:cNvSpPr txBox="1"/>
          <p:nvPr>
            <p:ph idx="1" type="body"/>
          </p:nvPr>
        </p:nvSpPr>
        <p:spPr>
          <a:xfrm>
            <a:off x="497400" y="1292850"/>
            <a:ext cx="8148000" cy="27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50"/>
              <a:t>Silvercloud is free for BYU students. </a:t>
            </a:r>
            <a:endParaRPr sz="1650"/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650"/>
              <a:t>To enroll or to ask questions, email </a:t>
            </a:r>
            <a:r>
              <a:rPr lang="en" sz="1650" u="sng">
                <a:solidFill>
                  <a:schemeClr val="hlink"/>
                </a:solidFill>
                <a:hlinkClick r:id="rId3"/>
              </a:rPr>
              <a:t>silvercloud@byu.edu</a:t>
            </a:r>
            <a:endParaRPr sz="1650"/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50"/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650"/>
          </a:p>
        </p:txBody>
      </p:sp>
      <p:sp>
        <p:nvSpPr>
          <p:cNvPr id="77" name="Google Shape;77;p2"/>
          <p:cNvSpPr/>
          <p:nvPr/>
        </p:nvSpPr>
        <p:spPr>
          <a:xfrm>
            <a:off x="0" y="4253375"/>
            <a:ext cx="9144000" cy="82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 txBox="1"/>
          <p:nvPr>
            <p:ph idx="1" type="body"/>
          </p:nvPr>
        </p:nvSpPr>
        <p:spPr>
          <a:xfrm>
            <a:off x="844450" y="4445225"/>
            <a:ext cx="74466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i="1" lang="en" sz="1600">
                <a:solidFill>
                  <a:schemeClr val="lt1"/>
                </a:solidFill>
              </a:rPr>
              <a:t>For more information, visit </a:t>
            </a:r>
            <a:r>
              <a:rPr i="1" lang="en" sz="1600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https://caps.byu.edu/silvercloud-online-self-help</a:t>
            </a:r>
            <a:r>
              <a:rPr i="1" lang="en" sz="1600">
                <a:solidFill>
                  <a:schemeClr val="lt1"/>
                </a:solidFill>
              </a:rPr>
              <a:t> </a:t>
            </a:r>
            <a:r>
              <a:rPr i="1" lang="en" sz="1600">
                <a:solidFill>
                  <a:schemeClr val="lt1"/>
                </a:solidFill>
              </a:rPr>
              <a:t> </a:t>
            </a:r>
            <a:endParaRPr sz="1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