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Caveat"/>
      <p:regular r:id="rId8"/>
      <p:bold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Caveat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Cavea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caps.byu.edu/https:/brightspotcdn.byu.edu/8a/3d/89ffedb546edb199d4e09b71dca6/harp-arp-8-bpm.mp3" TargetMode="Externa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212121"/>
                </a:solidFill>
              </a:rPr>
              <a:t>Back Up link: </a:t>
            </a:r>
            <a:r>
              <a:rPr lang="en" sz="1400" u="sng">
                <a:solidFill>
                  <a:schemeClr val="hlink"/>
                </a:solidFill>
                <a:hlinkClick r:id="rId2"/>
              </a:rPr>
              <a:t>https://caps.byu.edu/https:/brightspotcdn.byu.edu/8a/3d/89ffedb546edb199d4e09b71dca6/harp-arp-8-bpm.mp3</a:t>
            </a:r>
            <a:endParaRPr sz="1400">
              <a:solidFill>
                <a:srgbClr val="21212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21212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212121"/>
                </a:solidFill>
              </a:rPr>
              <a:t>This is a suggested breathing exercise at 8 breaths/minute. Walk students through this exercise. Provide context before playing the audio clip by going over the benefits listed in the text below it.</a:t>
            </a:r>
            <a:endParaRPr sz="1400">
              <a:solidFill>
                <a:srgbClr val="21212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f08f73494c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f08f73494c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hyperlink" Target="http://www.youtube.com/watch?v=44cs_7RIqTA" TargetMode="External"/><Relationship Id="rId5" Type="http://schemas.openxmlformats.org/officeDocument/2006/relationships/image" Target="../media/image1.jpg"/><Relationship Id="rId6" Type="http://schemas.openxmlformats.org/officeDocument/2006/relationships/hyperlink" Target="https://www.youtube.com/watch?v=44cs_7RIqTA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CCC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154613" y="3240075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800">
                <a:solidFill>
                  <a:schemeClr val="accent6"/>
                </a:solidFill>
                <a:latin typeface="Caveat"/>
                <a:ea typeface="Caveat"/>
                <a:cs typeface="Caveat"/>
                <a:sym typeface="Caveat"/>
              </a:rPr>
              <a:t>Paced Breathing</a:t>
            </a:r>
            <a:endParaRPr b="1" sz="5800">
              <a:solidFill>
                <a:schemeClr val="accent6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75250" y="708875"/>
            <a:ext cx="2479325" cy="247932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1832625" y="4081875"/>
            <a:ext cx="49794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Caveat"/>
                <a:ea typeface="Caveat"/>
                <a:cs typeface="Caveat"/>
                <a:sym typeface="Caveat"/>
              </a:rPr>
              <a:t>Breathing lower, slower, softly, and gently.</a:t>
            </a:r>
            <a:endParaRPr sz="1700"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4"/>
          <p:cNvPicPr preferRelativeResize="0"/>
          <p:nvPr/>
        </p:nvPicPr>
        <p:blipFill rotWithShape="1">
          <a:blip r:embed="rId3">
            <a:alphaModFix/>
          </a:blip>
          <a:srcRect b="59379" l="0" r="0" t="14683"/>
          <a:stretch/>
        </p:blipFill>
        <p:spPr>
          <a:xfrm>
            <a:off x="1742550" y="2957800"/>
            <a:ext cx="5658899" cy="2029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s the notes go up, breathe in slowly through your nose.&#10;As the notes go down, breathe out slowly through your mouth." id="62" name="Google Shape;62;p14" title="Paced Breathing: 8 breaths per minute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34000" y="130675"/>
            <a:ext cx="3697950" cy="240955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/>
        </p:nvSpPr>
        <p:spPr>
          <a:xfrm>
            <a:off x="2082300" y="4743300"/>
            <a:ext cx="4979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91425" y="183350"/>
            <a:ext cx="49794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Caveat"/>
                <a:ea typeface="Caveat"/>
                <a:cs typeface="Caveat"/>
                <a:sym typeface="Caveat"/>
              </a:rPr>
              <a:t>Validate yourself with words like:</a:t>
            </a:r>
            <a:endParaRPr b="1" u="sng">
              <a:latin typeface="Caveat"/>
              <a:ea typeface="Caveat"/>
              <a:cs typeface="Caveat"/>
              <a:sym typeface="Cave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Caveat"/>
              <a:buChar char="-"/>
            </a:pPr>
            <a:r>
              <a:rPr lang="en">
                <a:solidFill>
                  <a:schemeClr val="accent6"/>
                </a:solidFill>
                <a:latin typeface="Caveat"/>
                <a:ea typeface="Caveat"/>
                <a:cs typeface="Caveat"/>
                <a:sym typeface="Caveat"/>
              </a:rPr>
              <a:t>Low</a:t>
            </a:r>
            <a:endParaRPr>
              <a:solidFill>
                <a:schemeClr val="accent6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Caveat"/>
              <a:buChar char="-"/>
            </a:pPr>
            <a:r>
              <a:rPr lang="en">
                <a:solidFill>
                  <a:schemeClr val="accent6"/>
                </a:solidFill>
                <a:latin typeface="Caveat"/>
                <a:ea typeface="Caveat"/>
                <a:cs typeface="Caveat"/>
                <a:sym typeface="Caveat"/>
              </a:rPr>
              <a:t>Slow</a:t>
            </a:r>
            <a:endParaRPr>
              <a:solidFill>
                <a:schemeClr val="accent6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Caveat"/>
              <a:buChar char="-"/>
            </a:pPr>
            <a:r>
              <a:rPr lang="en">
                <a:solidFill>
                  <a:schemeClr val="accent6"/>
                </a:solidFill>
                <a:latin typeface="Caveat"/>
                <a:ea typeface="Caveat"/>
                <a:cs typeface="Caveat"/>
                <a:sym typeface="Caveat"/>
              </a:rPr>
              <a:t>Soft</a:t>
            </a:r>
            <a:endParaRPr>
              <a:solidFill>
                <a:schemeClr val="accent6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Caveat"/>
              <a:buChar char="-"/>
            </a:pPr>
            <a:r>
              <a:rPr lang="en">
                <a:solidFill>
                  <a:schemeClr val="accent6"/>
                </a:solidFill>
                <a:latin typeface="Caveat"/>
                <a:ea typeface="Caveat"/>
                <a:cs typeface="Caveat"/>
                <a:sym typeface="Caveat"/>
              </a:rPr>
              <a:t>Gentle</a:t>
            </a:r>
            <a:endParaRPr>
              <a:solidFill>
                <a:schemeClr val="accent6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Caveat"/>
              <a:buChar char="-"/>
            </a:pPr>
            <a:r>
              <a:rPr lang="en">
                <a:solidFill>
                  <a:schemeClr val="accent6"/>
                </a:solidFill>
                <a:latin typeface="Caveat"/>
                <a:ea typeface="Caveat"/>
                <a:cs typeface="Caveat"/>
                <a:sym typeface="Caveat"/>
              </a:rPr>
              <a:t>Capable</a:t>
            </a:r>
            <a:endParaRPr>
              <a:solidFill>
                <a:schemeClr val="accent6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Caveat"/>
              <a:buChar char="-"/>
            </a:pPr>
            <a:r>
              <a:rPr lang="en">
                <a:solidFill>
                  <a:schemeClr val="accent6"/>
                </a:solidFill>
                <a:latin typeface="Caveat"/>
                <a:ea typeface="Caveat"/>
                <a:cs typeface="Caveat"/>
                <a:sym typeface="Caveat"/>
              </a:rPr>
              <a:t>Warm</a:t>
            </a:r>
            <a:endParaRPr>
              <a:solidFill>
                <a:schemeClr val="accent6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Caveat"/>
              <a:buChar char="-"/>
            </a:pPr>
            <a:r>
              <a:rPr lang="en">
                <a:solidFill>
                  <a:schemeClr val="accent6"/>
                </a:solidFill>
                <a:latin typeface="Caveat"/>
                <a:ea typeface="Caveat"/>
                <a:cs typeface="Caveat"/>
                <a:sym typeface="Caveat"/>
              </a:rPr>
              <a:t>Comfortable </a:t>
            </a:r>
            <a:endParaRPr>
              <a:solidFill>
                <a:schemeClr val="accent6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Caveat"/>
              <a:buChar char="-"/>
            </a:pPr>
            <a:r>
              <a:rPr lang="en">
                <a:solidFill>
                  <a:schemeClr val="accent6"/>
                </a:solidFill>
                <a:latin typeface="Caveat"/>
                <a:ea typeface="Caveat"/>
                <a:cs typeface="Caveat"/>
                <a:sym typeface="Caveat"/>
              </a:rPr>
              <a:t>Allow</a:t>
            </a:r>
            <a:endParaRPr>
              <a:solidFill>
                <a:schemeClr val="accent6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Caveat"/>
              <a:buChar char="-"/>
            </a:pPr>
            <a:r>
              <a:rPr lang="en">
                <a:solidFill>
                  <a:schemeClr val="accent6"/>
                </a:solidFill>
                <a:latin typeface="Caveat"/>
                <a:ea typeface="Caveat"/>
                <a:cs typeface="Caveat"/>
                <a:sym typeface="Caveat"/>
              </a:rPr>
              <a:t>Flow </a:t>
            </a:r>
            <a:endParaRPr>
              <a:solidFill>
                <a:schemeClr val="accent6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Caveat"/>
              <a:buChar char="-"/>
            </a:pPr>
            <a:r>
              <a:rPr lang="en">
                <a:solidFill>
                  <a:schemeClr val="accent6"/>
                </a:solidFill>
                <a:latin typeface="Caveat"/>
                <a:ea typeface="Caveat"/>
                <a:cs typeface="Caveat"/>
                <a:sym typeface="Caveat"/>
              </a:rPr>
              <a:t>Aware</a:t>
            </a:r>
            <a:endParaRPr>
              <a:solidFill>
                <a:schemeClr val="accent6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6993450" y="267975"/>
            <a:ext cx="49794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Caveat"/>
                <a:ea typeface="Caveat"/>
                <a:cs typeface="Caveat"/>
                <a:sym typeface="Caveat"/>
              </a:rPr>
              <a:t>Avoid words like:</a:t>
            </a:r>
            <a:endParaRPr b="1" u="sng"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E7CC3"/>
                </a:solidFill>
                <a:latin typeface="Caveat"/>
                <a:ea typeface="Caveat"/>
                <a:cs typeface="Caveat"/>
                <a:sym typeface="Caveat"/>
              </a:rPr>
              <a:t>-Try</a:t>
            </a:r>
            <a:endParaRPr>
              <a:solidFill>
                <a:srgbClr val="8E7CC3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E7CC3"/>
                </a:solidFill>
                <a:latin typeface="Caveat"/>
                <a:ea typeface="Caveat"/>
                <a:cs typeface="Caveat"/>
                <a:sym typeface="Caveat"/>
              </a:rPr>
              <a:t>-Must</a:t>
            </a:r>
            <a:endParaRPr>
              <a:solidFill>
                <a:srgbClr val="8E7CC3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E7CC3"/>
                </a:solidFill>
                <a:latin typeface="Caveat"/>
                <a:ea typeface="Caveat"/>
                <a:cs typeface="Caveat"/>
                <a:sym typeface="Caveat"/>
              </a:rPr>
              <a:t>-Should</a:t>
            </a:r>
            <a:endParaRPr>
              <a:solidFill>
                <a:srgbClr val="8E7CC3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E7CC3"/>
                </a:solidFill>
                <a:latin typeface="Caveat"/>
                <a:ea typeface="Caveat"/>
                <a:cs typeface="Caveat"/>
                <a:sym typeface="Caveat"/>
              </a:rPr>
              <a:t>-Need </a:t>
            </a:r>
            <a:endParaRPr>
              <a:solidFill>
                <a:srgbClr val="8E7CC3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E7CC3"/>
                </a:solidFill>
                <a:latin typeface="Caveat"/>
                <a:ea typeface="Caveat"/>
                <a:cs typeface="Caveat"/>
                <a:sym typeface="Caveat"/>
              </a:rPr>
              <a:t>-Have</a:t>
            </a:r>
            <a:endParaRPr>
              <a:solidFill>
                <a:srgbClr val="8E7CC3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E7CC3"/>
                </a:solidFill>
                <a:latin typeface="Caveat"/>
                <a:ea typeface="Caveat"/>
                <a:cs typeface="Caveat"/>
                <a:sym typeface="Caveat"/>
              </a:rPr>
              <a:t>-Deep</a:t>
            </a:r>
            <a:endParaRPr>
              <a:solidFill>
                <a:srgbClr val="8E7CC3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E7CC3"/>
                </a:solidFill>
                <a:latin typeface="Caveat"/>
                <a:ea typeface="Caveat"/>
                <a:cs typeface="Caveat"/>
                <a:sym typeface="Caveat"/>
              </a:rPr>
              <a:t>-Quick</a:t>
            </a:r>
            <a:endParaRPr>
              <a:solidFill>
                <a:srgbClr val="8E7CC3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2392275" y="2491550"/>
            <a:ext cx="418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veat"/>
                <a:ea typeface="Caveat"/>
                <a:cs typeface="Caveat"/>
                <a:sym typeface="Caveat"/>
              </a:rPr>
              <a:t>Video Link: </a:t>
            </a:r>
            <a:r>
              <a:rPr lang="en" u="sng">
                <a:solidFill>
                  <a:schemeClr val="hlink"/>
                </a:solidFill>
                <a:latin typeface="Caveat"/>
                <a:ea typeface="Caveat"/>
                <a:cs typeface="Caveat"/>
                <a:sym typeface="Caveat"/>
                <a:hlinkClick r:id="rId6"/>
              </a:rPr>
              <a:t>https://www.youtube.com/watch?v=44cs_7RIqTA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