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Lst>
  <p:sldSz cy="5143500" cx="9144000"/>
  <p:notesSz cx="6858000" cy="9144000"/>
  <p:embeddedFontLst>
    <p:embeddedFont>
      <p:font typeface="Average"/>
      <p:regular r:id="rId8"/>
    </p:embeddedFont>
    <p:embeddedFont>
      <p:font typeface="Oswald"/>
      <p:regular r:id="rId9"/>
      <p:bold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1" roundtripDataSignature="AMtx7mgZnUKta3kXuU/e5Ov37Jy75+MBg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customschemas.google.com/relationships/presentationmetadata" Target="metadata"/><Relationship Id="rId10" Type="http://schemas.openxmlformats.org/officeDocument/2006/relationships/font" Target="fonts/Oswald-bold.fntdata"/><Relationship Id="rId9"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Average-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Take a moment to introduce the topic of mindfulness to class members. You may use the definition provided, or ask for volunteers to describe their experience.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Invite your students to participate in the 5 minute mindfulness youtube video. Encourage them to download one of the following apps afterwards, to increase their mindfulness.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4"/>
          <p:cNvGrpSpPr/>
          <p:nvPr/>
        </p:nvGrpSpPr>
        <p:grpSpPr>
          <a:xfrm>
            <a:off x="4350279" y="2855377"/>
            <a:ext cx="443589" cy="105632"/>
            <a:chOff x="4137525" y="2915950"/>
            <a:chExt cx="869100" cy="207000"/>
          </a:xfrm>
        </p:grpSpPr>
        <p:sp>
          <p:nvSpPr>
            <p:cNvPr id="11" name="Google Shape;11;p4"/>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4"/>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4"/>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 name="Google Shape;14;p4"/>
          <p:cNvSpPr txBox="1"/>
          <p:nvPr>
            <p:ph type="ctrTitle"/>
          </p:nvPr>
        </p:nvSpPr>
        <p:spPr>
          <a:xfrm>
            <a:off x="671258" y="990800"/>
            <a:ext cx="7801500" cy="17301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15" name="Google Shape;15;p4"/>
          <p:cNvSpPr txBox="1"/>
          <p:nvPr>
            <p:ph idx="1" type="subTitle"/>
          </p:nvPr>
        </p:nvSpPr>
        <p:spPr>
          <a:xfrm>
            <a:off x="671250" y="3174876"/>
            <a:ext cx="78015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4"/>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3"/>
          <p:cNvSpPr txBox="1"/>
          <p:nvPr>
            <p:ph hasCustomPrompt="1" type="title"/>
          </p:nvPr>
        </p:nvSpPr>
        <p:spPr>
          <a:xfrm>
            <a:off x="311700" y="1255275"/>
            <a:ext cx="8520600" cy="1890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1" name="Google Shape;51;p13"/>
          <p:cNvSpPr txBox="1"/>
          <p:nvPr>
            <p:ph idx="1" type="body"/>
          </p:nvPr>
        </p:nvSpPr>
        <p:spPr>
          <a:xfrm>
            <a:off x="311700" y="32284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52" name="Google Shape;52;p13"/>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4"/>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9" name="Google Shape;19;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0" name="Google Shape;20;p5"/>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6"/>
          <p:cNvSpPr txBox="1"/>
          <p:nvPr>
            <p:ph type="title"/>
          </p:nvPr>
        </p:nvSpPr>
        <p:spPr>
          <a:xfrm>
            <a:off x="671250" y="2141250"/>
            <a:ext cx="7852200" cy="8610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3" name="Google Shape;23;p6"/>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6" name="Google Shape;26;p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7" name="Google Shape;27;p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8" name="Google Shape;28;p7"/>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1" name="Google Shape;31;p8"/>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4" name="Google Shape;34;p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5" name="Google Shape;35;p9"/>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10"/>
          <p:cNvSpPr txBox="1"/>
          <p:nvPr>
            <p:ph type="title"/>
          </p:nvPr>
        </p:nvSpPr>
        <p:spPr>
          <a:xfrm>
            <a:off x="490250" y="526350"/>
            <a:ext cx="62271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38" name="Google Shape;38;p10"/>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11"/>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1" name="Google Shape;41;p1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11"/>
          <p:cNvSpPr txBox="1"/>
          <p:nvPr>
            <p:ph type="title"/>
          </p:nvPr>
        </p:nvSpPr>
        <p:spPr>
          <a:xfrm>
            <a:off x="265500" y="1081400"/>
            <a:ext cx="4045200" cy="1710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3" name="Google Shape;43;p11"/>
          <p:cNvSpPr txBox="1"/>
          <p:nvPr>
            <p:ph idx="1" type="subTitle"/>
          </p:nvPr>
        </p:nvSpPr>
        <p:spPr>
          <a:xfrm>
            <a:off x="265500" y="28452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11"/>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0"/>
              </a:spcBef>
              <a:spcAft>
                <a:spcPts val="0"/>
              </a:spcAft>
              <a:buClr>
                <a:schemeClr val="lt1"/>
              </a:buClr>
              <a:buSzPts val="1400"/>
              <a:buChar char="○"/>
              <a:defRPr>
                <a:solidFill>
                  <a:schemeClr val="lt1"/>
                </a:solidFill>
              </a:defRPr>
            </a:lvl2pPr>
            <a:lvl3pPr indent="-317500" lvl="2" marL="1371600" algn="l">
              <a:lnSpc>
                <a:spcPct val="115000"/>
              </a:lnSpc>
              <a:spcBef>
                <a:spcPts val="0"/>
              </a:spcBef>
              <a:spcAft>
                <a:spcPts val="0"/>
              </a:spcAft>
              <a:buClr>
                <a:schemeClr val="lt1"/>
              </a:buClr>
              <a:buSzPts val="1400"/>
              <a:buChar char="■"/>
              <a:defRPr>
                <a:solidFill>
                  <a:schemeClr val="lt1"/>
                </a:solidFill>
              </a:defRPr>
            </a:lvl3pPr>
            <a:lvl4pPr indent="-317500" lvl="3" marL="1828800" algn="l">
              <a:lnSpc>
                <a:spcPct val="115000"/>
              </a:lnSpc>
              <a:spcBef>
                <a:spcPts val="0"/>
              </a:spcBef>
              <a:spcAft>
                <a:spcPts val="0"/>
              </a:spcAft>
              <a:buClr>
                <a:schemeClr val="lt1"/>
              </a:buClr>
              <a:buSzPts val="1400"/>
              <a:buChar char="●"/>
              <a:defRPr>
                <a:solidFill>
                  <a:schemeClr val="lt1"/>
                </a:solidFill>
              </a:defRPr>
            </a:lvl4pPr>
            <a:lvl5pPr indent="-317500" lvl="4" marL="2286000" algn="l">
              <a:lnSpc>
                <a:spcPct val="115000"/>
              </a:lnSpc>
              <a:spcBef>
                <a:spcPts val="0"/>
              </a:spcBef>
              <a:spcAft>
                <a:spcPts val="0"/>
              </a:spcAft>
              <a:buClr>
                <a:schemeClr val="lt1"/>
              </a:buClr>
              <a:buSzPts val="1400"/>
              <a:buChar char="○"/>
              <a:defRPr>
                <a:solidFill>
                  <a:schemeClr val="lt1"/>
                </a:solidFill>
              </a:defRPr>
            </a:lvl5pPr>
            <a:lvl6pPr indent="-317500" lvl="5" marL="2743200" algn="l">
              <a:lnSpc>
                <a:spcPct val="115000"/>
              </a:lnSpc>
              <a:spcBef>
                <a:spcPts val="0"/>
              </a:spcBef>
              <a:spcAft>
                <a:spcPts val="0"/>
              </a:spcAft>
              <a:buClr>
                <a:schemeClr val="lt1"/>
              </a:buClr>
              <a:buSzPts val="1400"/>
              <a:buChar char="■"/>
              <a:defRPr>
                <a:solidFill>
                  <a:schemeClr val="lt1"/>
                </a:solidFill>
              </a:defRPr>
            </a:lvl6pPr>
            <a:lvl7pPr indent="-317500" lvl="6" marL="3200400" algn="l">
              <a:lnSpc>
                <a:spcPct val="115000"/>
              </a:lnSpc>
              <a:spcBef>
                <a:spcPts val="0"/>
              </a:spcBef>
              <a:spcAft>
                <a:spcPts val="0"/>
              </a:spcAft>
              <a:buClr>
                <a:schemeClr val="lt1"/>
              </a:buClr>
              <a:buSzPts val="1400"/>
              <a:buChar char="●"/>
              <a:defRPr>
                <a:solidFill>
                  <a:schemeClr val="lt1"/>
                </a:solidFill>
              </a:defRPr>
            </a:lvl7pPr>
            <a:lvl8pPr indent="-317500" lvl="7" marL="3657600" algn="l">
              <a:lnSpc>
                <a:spcPct val="115000"/>
              </a:lnSpc>
              <a:spcBef>
                <a:spcPts val="0"/>
              </a:spcBef>
              <a:spcAft>
                <a:spcPts val="0"/>
              </a:spcAft>
              <a:buClr>
                <a:schemeClr val="lt1"/>
              </a:buClr>
              <a:buSzPts val="1400"/>
              <a:buChar char="○"/>
              <a:defRPr>
                <a:solidFill>
                  <a:schemeClr val="lt1"/>
                </a:solidFill>
              </a:defRPr>
            </a:lvl8pPr>
            <a:lvl9pPr indent="-317500" lvl="8" marL="4114800" algn="l">
              <a:lnSpc>
                <a:spcPct val="115000"/>
              </a:lnSpc>
              <a:spcBef>
                <a:spcPts val="0"/>
              </a:spcBef>
              <a:spcAft>
                <a:spcPts val="0"/>
              </a:spcAft>
              <a:buClr>
                <a:schemeClr val="lt1"/>
              </a:buClr>
              <a:buSzPts val="1400"/>
              <a:buChar char="■"/>
              <a:defRPr>
                <a:solidFill>
                  <a:schemeClr val="lt1"/>
                </a:solidFill>
              </a:defRPr>
            </a:lvl9pPr>
          </a:lstStyle>
          <a:p/>
        </p:txBody>
      </p:sp>
      <p:sp>
        <p:nvSpPr>
          <p:cNvPr id="45" name="Google Shape;45;p1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2"/>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1pPr>
            <a:lvl2pPr lvl="1"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2pPr>
            <a:lvl3pPr lvl="2"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3pPr>
            <a:lvl4pPr lvl="3"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4pPr>
            <a:lvl5pPr lvl="4"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5pPr>
            <a:lvl6pPr lvl="5"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6pPr>
            <a:lvl7pPr lvl="6"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7pPr>
            <a:lvl8pPr lvl="7"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8pPr>
            <a:lvl9pPr lvl="8"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9pPr>
          </a:lstStyle>
          <a:p/>
        </p:txBody>
      </p:sp>
      <p:sp>
        <p:nvSpPr>
          <p:cNvPr id="7" name="Google Shape;7;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accent3"/>
              </a:buClr>
              <a:buSzPts val="1800"/>
              <a:buFont typeface="Average"/>
              <a:buChar char="●"/>
              <a:defRPr b="0" i="0" sz="1800" u="none" cap="none" strike="noStrike">
                <a:solidFill>
                  <a:schemeClr val="accent3"/>
                </a:solidFill>
                <a:latin typeface="Average"/>
                <a:ea typeface="Average"/>
                <a:cs typeface="Average"/>
                <a:sym typeface="Average"/>
              </a:defRPr>
            </a:lvl1pPr>
            <a:lvl2pPr indent="-317500" lvl="1" marL="9144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2pPr>
            <a:lvl3pPr indent="-317500" lvl="2" marL="13716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3pPr>
            <a:lvl4pPr indent="-317500" lvl="3" marL="18288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4pPr>
            <a:lvl5pPr indent="-317500" lvl="4" marL="22860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5pPr>
            <a:lvl6pPr indent="-317500" lvl="5" marL="27432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6pPr>
            <a:lvl7pPr indent="-317500" lvl="6" marL="32004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7pPr>
            <a:lvl8pPr indent="-317500" lvl="7" marL="36576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8pPr>
            <a:lvl9pPr indent="-317500" lvl="8" marL="4114800" marR="0" rtl="0" algn="l">
              <a:lnSpc>
                <a:spcPct val="115000"/>
              </a:lnSpc>
              <a:spcBef>
                <a:spcPts val="0"/>
              </a:spcBef>
              <a:spcAft>
                <a:spcPts val="0"/>
              </a:spcAft>
              <a:buClr>
                <a:schemeClr val="accent3"/>
              </a:buClr>
              <a:buSzPts val="1400"/>
              <a:buFont typeface="Average"/>
              <a:buChar char="■"/>
              <a:defRPr b="0" i="0" sz="1400" u="none" cap="none" strike="noStrike">
                <a:solidFill>
                  <a:schemeClr val="accent3"/>
                </a:solidFill>
                <a:latin typeface="Average"/>
                <a:ea typeface="Average"/>
                <a:cs typeface="Average"/>
                <a:sym typeface="Average"/>
              </a:defRPr>
            </a:lvl9pPr>
          </a:lstStyle>
          <a:p/>
        </p:txBody>
      </p:sp>
      <p:sp>
        <p:nvSpPr>
          <p:cNvPr id="8" name="Google Shape;8;p3"/>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youtu.be/bLpChrgS0AY" TargetMode="External"/><Relationship Id="rId4" Type="http://schemas.openxmlformats.org/officeDocument/2006/relationships/image" Target="../media/image3.png"/><Relationship Id="rId9" Type="http://schemas.openxmlformats.org/officeDocument/2006/relationships/image" Target="../media/image6.jp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2.png"/><Relationship Id="rId8" Type="http://schemas.openxmlformats.org/officeDocument/2006/relationships/hyperlink" Target="http://www.youtube.com/watch?v=bLpChrgS0A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
          <p:cNvSpPr txBox="1"/>
          <p:nvPr>
            <p:ph type="ctrTitle"/>
          </p:nvPr>
        </p:nvSpPr>
        <p:spPr>
          <a:xfrm>
            <a:off x="671258" y="990800"/>
            <a:ext cx="7801500" cy="17301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800"/>
              <a:buNone/>
            </a:pPr>
            <a:r>
              <a:rPr lang="en"/>
              <a:t>Mindfulness </a:t>
            </a:r>
            <a:endParaRPr/>
          </a:p>
        </p:txBody>
      </p:sp>
      <p:sp>
        <p:nvSpPr>
          <p:cNvPr id="60" name="Google Shape;60;p1"/>
          <p:cNvSpPr txBox="1"/>
          <p:nvPr/>
        </p:nvSpPr>
        <p:spPr>
          <a:xfrm>
            <a:off x="2582350" y="3182050"/>
            <a:ext cx="4064100" cy="1262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FFFFFF"/>
                </a:solidFill>
                <a:latin typeface="Average"/>
                <a:ea typeface="Average"/>
                <a:cs typeface="Average"/>
                <a:sym typeface="Average"/>
              </a:rPr>
              <a:t>The goal of any mindfulness technique is to achieve a state of </a:t>
            </a:r>
            <a:r>
              <a:rPr b="1" i="0" lang="en" sz="1400" u="none" cap="none" strike="noStrike">
                <a:solidFill>
                  <a:srgbClr val="FFFFFF"/>
                </a:solidFill>
                <a:latin typeface="Average"/>
                <a:ea typeface="Average"/>
                <a:cs typeface="Average"/>
                <a:sym typeface="Average"/>
              </a:rPr>
              <a:t>alert, focused relaxation</a:t>
            </a:r>
            <a:r>
              <a:rPr b="0" i="0" lang="en" sz="1400" u="none" cap="none" strike="noStrike">
                <a:solidFill>
                  <a:srgbClr val="FFFFFF"/>
                </a:solidFill>
                <a:latin typeface="Average"/>
                <a:ea typeface="Average"/>
                <a:cs typeface="Average"/>
                <a:sym typeface="Average"/>
              </a:rPr>
              <a:t> by deliberately paying attention to thoughts and sensations </a:t>
            </a:r>
            <a:r>
              <a:rPr b="1" i="0" lang="en" sz="1400" u="none" cap="none" strike="noStrike">
                <a:solidFill>
                  <a:srgbClr val="FFFFFF"/>
                </a:solidFill>
                <a:latin typeface="Average"/>
                <a:ea typeface="Average"/>
                <a:cs typeface="Average"/>
                <a:sym typeface="Average"/>
              </a:rPr>
              <a:t>without judgement.</a:t>
            </a:r>
            <a:r>
              <a:rPr b="0" i="0" lang="en" sz="1400" u="none" cap="none" strike="noStrike">
                <a:solidFill>
                  <a:srgbClr val="FFFFFF"/>
                </a:solidFill>
                <a:latin typeface="Average"/>
                <a:ea typeface="Average"/>
                <a:cs typeface="Average"/>
                <a:sym typeface="Average"/>
              </a:rPr>
              <a:t> This allows the mind to focus on the </a:t>
            </a:r>
            <a:r>
              <a:rPr b="1" i="0" lang="en" sz="1400" u="none" cap="none" strike="noStrike">
                <a:solidFill>
                  <a:srgbClr val="FFFFFF"/>
                </a:solidFill>
                <a:latin typeface="Average"/>
                <a:ea typeface="Average"/>
                <a:cs typeface="Average"/>
                <a:sym typeface="Average"/>
              </a:rPr>
              <a:t>present moment.</a:t>
            </a:r>
            <a:endParaRPr b="1" i="0" sz="1400" u="none" cap="none" strike="noStrike">
              <a:solidFill>
                <a:srgbClr val="FFFFFF"/>
              </a:solidFill>
              <a:latin typeface="Average"/>
              <a:ea typeface="Average"/>
              <a:cs typeface="Average"/>
              <a:sym typeface="Average"/>
            </a:endParaRPr>
          </a:p>
        </p:txBody>
      </p:sp>
      <p:pic>
        <p:nvPicPr>
          <p:cNvPr id="61" name="Google Shape;61;p1"/>
          <p:cNvPicPr preferRelativeResize="0"/>
          <p:nvPr/>
        </p:nvPicPr>
        <p:blipFill rotWithShape="1">
          <a:blip r:embed="rId3">
            <a:alphaModFix/>
          </a:blip>
          <a:srcRect b="0" l="0" r="0" t="0"/>
          <a:stretch/>
        </p:blipFill>
        <p:spPr>
          <a:xfrm>
            <a:off x="3376088" y="305600"/>
            <a:ext cx="2391826" cy="13453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2"/>
          <p:cNvSpPr txBox="1"/>
          <p:nvPr>
            <p:ph type="title"/>
          </p:nvPr>
        </p:nvSpPr>
        <p:spPr>
          <a:xfrm>
            <a:off x="269375" y="47327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en"/>
              <a:t>Let’s practice!</a:t>
            </a:r>
            <a:endParaRPr/>
          </a:p>
        </p:txBody>
      </p:sp>
      <p:sp>
        <p:nvSpPr>
          <p:cNvPr id="67" name="Google Shape;6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0"/>
              </a:spcAft>
              <a:buSzPts val="1800"/>
              <a:buNone/>
            </a:pPr>
            <a:r>
              <a:rPr lang="en" u="sng">
                <a:solidFill>
                  <a:schemeClr val="hlink"/>
                </a:solidFill>
                <a:hlinkClick r:id="rId3"/>
              </a:rPr>
              <a:t>https://youtu.be/bLpChrgS0AY</a:t>
            </a:r>
            <a:endParaRPr/>
          </a:p>
          <a:p>
            <a:pPr indent="0" lvl="0" marL="0" rtl="0" algn="ctr">
              <a:lnSpc>
                <a:spcPct val="115000"/>
              </a:lnSpc>
              <a:spcBef>
                <a:spcPts val="1200"/>
              </a:spcBef>
              <a:spcAft>
                <a:spcPts val="0"/>
              </a:spcAft>
              <a:buSzPts val="1800"/>
              <a:buNone/>
            </a:pPr>
            <a:r>
              <a:rPr lang="en"/>
              <a:t>(4 minutes)</a:t>
            </a:r>
            <a:endParaRPr/>
          </a:p>
          <a:p>
            <a:pPr indent="0" lvl="0" marL="0" rtl="0" algn="ctr">
              <a:lnSpc>
                <a:spcPct val="115000"/>
              </a:lnSpc>
              <a:spcBef>
                <a:spcPts val="1200"/>
              </a:spcBef>
              <a:spcAft>
                <a:spcPts val="0"/>
              </a:spcAft>
              <a:buSzPts val="1800"/>
              <a:buNone/>
            </a:pPr>
            <a:r>
              <a:rPr lang="en"/>
              <a:t>Please be serious and considerate while we try this exercise.</a:t>
            </a:r>
            <a:endParaRPr/>
          </a:p>
          <a:p>
            <a:pPr indent="0" lvl="0" marL="0" rtl="0" algn="ctr">
              <a:lnSpc>
                <a:spcPct val="115000"/>
              </a:lnSpc>
              <a:spcBef>
                <a:spcPts val="1200"/>
              </a:spcBef>
              <a:spcAft>
                <a:spcPts val="1200"/>
              </a:spcAft>
              <a:buSzPts val="1800"/>
              <a:buNone/>
            </a:pPr>
            <a:r>
              <a:rPr lang="en"/>
              <a:t>If you enjoyed this exercise, consider downloading one of these apps: </a:t>
            </a:r>
            <a:endParaRPr/>
          </a:p>
        </p:txBody>
      </p:sp>
      <p:pic>
        <p:nvPicPr>
          <p:cNvPr id="68" name="Google Shape;68;p2"/>
          <p:cNvPicPr preferRelativeResize="0"/>
          <p:nvPr/>
        </p:nvPicPr>
        <p:blipFill rotWithShape="1">
          <a:blip r:embed="rId4">
            <a:alphaModFix/>
          </a:blip>
          <a:srcRect b="0" l="0" r="0" t="0"/>
          <a:stretch/>
        </p:blipFill>
        <p:spPr>
          <a:xfrm>
            <a:off x="3390900" y="3294926"/>
            <a:ext cx="1181099" cy="885825"/>
          </a:xfrm>
          <a:prstGeom prst="rect">
            <a:avLst/>
          </a:prstGeom>
          <a:noFill/>
          <a:ln>
            <a:noFill/>
          </a:ln>
        </p:spPr>
      </p:pic>
      <p:pic>
        <p:nvPicPr>
          <p:cNvPr id="69" name="Google Shape;69;p2"/>
          <p:cNvPicPr preferRelativeResize="0"/>
          <p:nvPr/>
        </p:nvPicPr>
        <p:blipFill rotWithShape="1">
          <a:blip r:embed="rId5">
            <a:alphaModFix/>
          </a:blip>
          <a:srcRect b="0" l="0" r="0" t="0"/>
          <a:stretch/>
        </p:blipFill>
        <p:spPr>
          <a:xfrm>
            <a:off x="1119000" y="3246225"/>
            <a:ext cx="2013676" cy="983225"/>
          </a:xfrm>
          <a:prstGeom prst="rect">
            <a:avLst/>
          </a:prstGeom>
          <a:noFill/>
          <a:ln>
            <a:noFill/>
          </a:ln>
        </p:spPr>
      </p:pic>
      <p:pic>
        <p:nvPicPr>
          <p:cNvPr id="70" name="Google Shape;70;p2"/>
          <p:cNvPicPr preferRelativeResize="0"/>
          <p:nvPr/>
        </p:nvPicPr>
        <p:blipFill rotWithShape="1">
          <a:blip r:embed="rId6">
            <a:alphaModFix/>
          </a:blip>
          <a:srcRect b="0" l="0" r="0" t="0"/>
          <a:stretch/>
        </p:blipFill>
        <p:spPr>
          <a:xfrm>
            <a:off x="4868350" y="3321913"/>
            <a:ext cx="1663698" cy="831849"/>
          </a:xfrm>
          <a:prstGeom prst="rect">
            <a:avLst/>
          </a:prstGeom>
          <a:noFill/>
          <a:ln>
            <a:noFill/>
          </a:ln>
        </p:spPr>
      </p:pic>
      <p:pic>
        <p:nvPicPr>
          <p:cNvPr id="71" name="Google Shape;71;p2"/>
          <p:cNvPicPr preferRelativeResize="0"/>
          <p:nvPr/>
        </p:nvPicPr>
        <p:blipFill rotWithShape="1">
          <a:blip r:embed="rId7">
            <a:alphaModFix/>
          </a:blip>
          <a:srcRect b="0" l="0" r="0" t="0"/>
          <a:stretch/>
        </p:blipFill>
        <p:spPr>
          <a:xfrm>
            <a:off x="6903150" y="3185388"/>
            <a:ext cx="1104900" cy="1104900"/>
          </a:xfrm>
          <a:prstGeom prst="rect">
            <a:avLst/>
          </a:prstGeom>
          <a:noFill/>
          <a:ln>
            <a:noFill/>
          </a:ln>
        </p:spPr>
      </p:pic>
      <p:pic>
        <p:nvPicPr>
          <p:cNvPr descr="Practicing mindfulness through meditation or other techniques improves both mental and physical health. Follow this body scan exercise to help improve focus and overall wellbeing.&#10;&#10;#Mindfulness #Mindful #MentalHealth&#10;&#10;__&#10;&#10;Follow and subscribe to Psych Hub:&#10;https://www.facebook.com/PsychHubEd/&#10;https://twitter.com/psychhub&#10;https://www.instagram.com/psychhubeducation/ &#10;https://www.linkedin.com/company/psychhubeducation/ &#10;&#10;Learning about mental health is crucial for us all to imagine a better future for everyone. Psych Hub's Mental Health Ally Certification learning hubs will help you become an important steward of your wellbeing and that of your loved ones. Start learning here: www.psychhub.com&#10;&#10;__&#10;&#10;Psych Hub is an educational service, and the information in this video is not a substitute for professional advice, diagnosis, or treatment. If you or someone you know are experiencing what you believe are mental health symptoms, please consult with a trained medical professional or a licensed mental health provider. We recommend consulting with a licensed behavioral health provider before trying any of the strategies mentioned in our materials. &#10;&#10;If you or someone you know is in immediate danger, please call 911. For information on how to find support and treatment, and hotlines for specific issues and audiences, visit PsychHub.com/Hotline.&#10;&#10;If you or someone you know are having thoughts of suicide or self-harm or are experiencing a mental health crisis, please call a national 24/7 hotline. For United States residents, those are:&#10;&#10;National Suicide Prevention Lifeline&#10;For anyone experiencing a mental health crisis.&#10;AVAILABILITY: 24/7/365&#10;PHONE NUMBERS: &#10;Primary line: 1-800-273-8255&#10;Ayuda en Español: 1-888-628-9454&#10;Video relay service: 800-273-8255&#10;TTY: 800-799-4889&#10;Voice/Caption Phone: 800-273-8255&#10;ONLINE CHAT: suicidepreventionlifeline.org/chat/ &#10;WEBSITE: suicidepreventionlifeline.org/&#10;&#10;Crisis Text Line&#10;For anyone experiencing a mental health crisis.&#10;AVAILABILITY: 24/7/365&#10;TEXT NUMBER: &#10;US &amp; Canada: Text HOME to 741741&#10;UK: Text 85258&#10;Ireland: Text 086 1800 280&#10;WEBSITE: crisistextline.org&#10;&#10;© 2021 Psych Hub, LLC. All Rights Reserved." id="72" name="Google Shape;72;p2" title="How to Practice Mindfulness">
            <a:hlinkClick r:id="rId8"/>
          </p:cNvPr>
          <p:cNvPicPr preferRelativeResize="0"/>
          <p:nvPr/>
        </p:nvPicPr>
        <p:blipFill>
          <a:blip r:embed="rId9">
            <a:alphaModFix/>
          </a:blip>
          <a:stretch>
            <a:fillRect/>
          </a:stretch>
        </p:blipFill>
        <p:spPr>
          <a:xfrm>
            <a:off x="6391150" y="315650"/>
            <a:ext cx="2398825" cy="17991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000"/>
                                        <p:tgtEl>
                                          <p:spTgt spid="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