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8" roundtripDataSignature="AMtx7mj4GMWmOs3EJTF2GNVZzcrZLLNt3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Google Shape;6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2" name="Google Shape;12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3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5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" name="Google Shape;16;p5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7" name="Google Shape;17;p5"/>
          <p:cNvGrpSpPr/>
          <p:nvPr/>
        </p:nvGrpSpPr>
        <p:grpSpPr>
          <a:xfrm>
            <a:off x="1004144" y="1022025"/>
            <a:ext cx="7136669" cy="152400"/>
            <a:chOff x="1346429" y="1011300"/>
            <a:chExt cx="6452100" cy="152400"/>
          </a:xfrm>
        </p:grpSpPr>
        <p:cxnSp>
          <p:nvCxnSpPr>
            <p:cNvPr id="18" name="Google Shape;18;p5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" name="Google Shape;19;p5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" name="Google Shape;20;p5"/>
          <p:cNvGrpSpPr/>
          <p:nvPr/>
        </p:nvGrpSpPr>
        <p:grpSpPr>
          <a:xfrm>
            <a:off x="1004151" y="3969100"/>
            <a:ext cx="7136669" cy="152400"/>
            <a:chOff x="1346435" y="3969088"/>
            <a:chExt cx="6452100" cy="152400"/>
          </a:xfrm>
        </p:grpSpPr>
        <p:cxnSp>
          <p:nvCxnSpPr>
            <p:cNvPr id="21" name="Google Shape;21;p5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" name="Google Shape;22;p5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3" name="Google Shape;23;p5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24" name="Google Shape;24;p5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" name="Google Shape;47;p1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11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11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1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/>
        </p:txBody>
      </p:sp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aps.byu.edu/make-an-appointment" TargetMode="External"/><Relationship Id="rId4" Type="http://schemas.openxmlformats.org/officeDocument/2006/relationships/hyperlink" Target="https://caps.byu.edu/individual-counsel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CAPS Individual Therapy</a:t>
            </a:r>
            <a:endParaRPr/>
          </a:p>
        </p:txBody>
      </p:sp>
      <p:sp>
        <p:nvSpPr>
          <p:cNvPr id="67" name="Google Shape;67;p1"/>
          <p:cNvSpPr txBox="1"/>
          <p:nvPr>
            <p:ph idx="1" type="body"/>
          </p:nvPr>
        </p:nvSpPr>
        <p:spPr>
          <a:xfrm>
            <a:off x="471900" y="1919075"/>
            <a:ext cx="8149200" cy="22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Some benefits of Individual Therapy at CAPS: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Insurance not required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Confidentiality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Counselors help students with everything from adjustment to college to long-standing psychological conditions. (i.e. whatever you’re struggling with, you can receive help)</a:t>
            </a:r>
            <a:endParaRPr/>
          </a:p>
        </p:txBody>
      </p:sp>
      <p:sp>
        <p:nvSpPr>
          <p:cNvPr id="68" name="Google Shape;68;p1"/>
          <p:cNvSpPr txBox="1"/>
          <p:nvPr>
            <p:ph idx="1" type="body"/>
          </p:nvPr>
        </p:nvSpPr>
        <p:spPr>
          <a:xfrm>
            <a:off x="164100" y="1316975"/>
            <a:ext cx="8815800" cy="7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i="1" lang="en" sz="1900"/>
              <a:t>CAPS offers </a:t>
            </a:r>
            <a:r>
              <a:rPr b="1" i="1" lang="en" sz="1900">
                <a:solidFill>
                  <a:schemeClr val="accent3"/>
                </a:solidFill>
              </a:rPr>
              <a:t>free</a:t>
            </a:r>
            <a:r>
              <a:rPr i="1" lang="en" sz="1900">
                <a:solidFill>
                  <a:schemeClr val="accent3"/>
                </a:solidFill>
              </a:rPr>
              <a:t> </a:t>
            </a:r>
            <a:r>
              <a:rPr i="1" lang="en" sz="1900"/>
              <a:t>counseling to all full and ¾-time BYU students</a:t>
            </a:r>
            <a:endParaRPr sz="1900"/>
          </a:p>
        </p:txBody>
      </p:sp>
      <p:sp>
        <p:nvSpPr>
          <p:cNvPr id="69" name="Google Shape;69;p1"/>
          <p:cNvSpPr/>
          <p:nvPr/>
        </p:nvSpPr>
        <p:spPr>
          <a:xfrm>
            <a:off x="0" y="4253375"/>
            <a:ext cx="9144000" cy="825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>
            <p:ph idx="1" type="body"/>
          </p:nvPr>
        </p:nvSpPr>
        <p:spPr>
          <a:xfrm>
            <a:off x="1164300" y="4308225"/>
            <a:ext cx="65448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i="1" lang="en" sz="1600">
                <a:solidFill>
                  <a:srgbClr val="F3F3F3"/>
                </a:solidFill>
              </a:rPr>
              <a:t>”Healing takes time, and asking for help is a courageous step.” -Mariska Hargitay</a:t>
            </a:r>
            <a:endParaRPr i="1" sz="1600"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How do I make an appointment?</a:t>
            </a:r>
            <a:endParaRPr/>
          </a:p>
        </p:txBody>
      </p:sp>
      <p:sp>
        <p:nvSpPr>
          <p:cNvPr id="76" name="Google Shape;76;p2"/>
          <p:cNvSpPr txBox="1"/>
          <p:nvPr>
            <p:ph idx="1" type="body"/>
          </p:nvPr>
        </p:nvSpPr>
        <p:spPr>
          <a:xfrm>
            <a:off x="497400" y="1292850"/>
            <a:ext cx="8148000" cy="27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3375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50"/>
              <a:buAutoNum type="arabicPeriod"/>
            </a:pPr>
            <a:r>
              <a:rPr lang="en" sz="1650"/>
              <a:t>Fill out the intake paperwork at </a:t>
            </a:r>
            <a:r>
              <a:rPr lang="en" sz="1650" u="sng">
                <a:solidFill>
                  <a:schemeClr val="hlink"/>
                </a:solidFill>
                <a:hlinkClick r:id="rId3"/>
              </a:rPr>
              <a:t>https://caps.byu.edu/make-an-appointment</a:t>
            </a:r>
            <a:r>
              <a:rPr lang="en" sz="1650"/>
              <a:t> </a:t>
            </a:r>
            <a:endParaRPr sz="1650"/>
          </a:p>
          <a:p>
            <a:pPr indent="-333375" lvl="0" marL="45720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ts val="1650"/>
              <a:buAutoNum type="arabicPeriod"/>
            </a:pPr>
            <a:r>
              <a:rPr lang="en" sz="1650"/>
              <a:t>Call the CAPS office at 801-422-3035</a:t>
            </a:r>
            <a:endParaRPr sz="1650"/>
          </a:p>
          <a:p>
            <a:pPr indent="-333375" lvl="0" marL="45720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ts val="1650"/>
              <a:buAutoNum type="arabicPeriod"/>
            </a:pPr>
            <a:r>
              <a:rPr lang="en" sz="1650"/>
              <a:t>You will be contacted (likely by text) when an appointment is available</a:t>
            </a:r>
            <a:endParaRPr sz="1650"/>
          </a:p>
          <a:p>
            <a:pPr indent="-333375" lvl="0" marL="45720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ts val="1650"/>
              <a:buAutoNum type="arabicPeriod"/>
            </a:pPr>
            <a:r>
              <a:rPr lang="en" sz="1650"/>
              <a:t>Most students are able to schedule their first appointment within 4-6 weeks</a:t>
            </a:r>
            <a:endParaRPr sz="1650"/>
          </a:p>
          <a:p>
            <a:pPr indent="-333375" lvl="0" marL="457200" rtl="0" algn="l">
              <a:lnSpc>
                <a:spcPct val="105000"/>
              </a:lnSpc>
              <a:spcBef>
                <a:spcPts val="1000"/>
              </a:spcBef>
              <a:spcAft>
                <a:spcPts val="1000"/>
              </a:spcAft>
              <a:buSzPts val="1650"/>
              <a:buAutoNum type="arabicPeriod"/>
            </a:pPr>
            <a:r>
              <a:rPr lang="en" sz="1650"/>
              <a:t>If you would like to start therapy sooner, you may contact the same number and ask to set an appointment with our case manager to assist you in connecting with a practitioner in the community.</a:t>
            </a:r>
            <a:endParaRPr sz="1650"/>
          </a:p>
        </p:txBody>
      </p:sp>
      <p:sp>
        <p:nvSpPr>
          <p:cNvPr id="77" name="Google Shape;77;p2"/>
          <p:cNvSpPr/>
          <p:nvPr/>
        </p:nvSpPr>
        <p:spPr>
          <a:xfrm>
            <a:off x="0" y="4253375"/>
            <a:ext cx="9144000" cy="825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2"/>
          <p:cNvSpPr txBox="1"/>
          <p:nvPr>
            <p:ph idx="1" type="body"/>
          </p:nvPr>
        </p:nvSpPr>
        <p:spPr>
          <a:xfrm>
            <a:off x="1164300" y="4445223"/>
            <a:ext cx="68154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i="1" lang="en" sz="1600">
                <a:solidFill>
                  <a:srgbClr val="F3F3F3"/>
                </a:solidFill>
              </a:rPr>
              <a:t>For more information, visit </a:t>
            </a:r>
            <a:r>
              <a:rPr i="1" lang="en" sz="1600" u="sng">
                <a:solidFill>
                  <a:srgbClr val="F3F3F3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https://caps.byu.edu/individual-counseling</a:t>
            </a:r>
            <a:r>
              <a:rPr i="1" lang="en" sz="1600">
                <a:solidFill>
                  <a:srgbClr val="F3F3F3"/>
                </a:solidFill>
              </a:rPr>
              <a:t> </a:t>
            </a:r>
            <a:endParaRPr sz="1600"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