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</p:sldIdLst>
  <p:sldSz cy="5143500" cx="9144000"/>
  <p:notesSz cx="6858000" cy="9144000"/>
  <p:embeddedFontLst>
    <p:embeddedFont>
      <p:font typeface="Roboto"/>
      <p:regular r:id="rId8"/>
      <p:bold r:id="rId9"/>
      <p:italic r:id="rId10"/>
      <p:boldItalic r:id="rId1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12" roundtripDataSignature="AMtx7mjqa4r1qoqiEpxJomOUcx+FqPnMn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font" Target="fonts/Roboto-boldItalic.fntdata"/><Relationship Id="rId10" Type="http://schemas.openxmlformats.org/officeDocument/2006/relationships/font" Target="fonts/Roboto-italic.fntdata"/><Relationship Id="rId12" Type="http://customschemas.google.com/relationships/presentationmetadata" Target="metadata"/><Relationship Id="rId9" Type="http://schemas.openxmlformats.org/officeDocument/2006/relationships/font" Target="fonts/Roboto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font" Target="fonts/Roboto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3" name="Google Shape;83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89" name="Google Shape;89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4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11" name="Google Shape;11;p4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" name="Google Shape;12;p4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" name="Google Shape;13;p4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" name="Google Shape;14;p4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p4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" name="Google Shape;16;p4"/>
          <p:cNvSpPr txBox="1"/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7" name="Google Shape;17;p4"/>
          <p:cNvSpPr txBox="1"/>
          <p:nvPr>
            <p:ph idx="1" type="subTitle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8" name="Google Shape;18;p4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13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71" name="Google Shape;71;p13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2" name="Google Shape;72;p13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13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4" name="Google Shape;74;p13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5" name="Google Shape;75;p13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6" name="Google Shape;76;p13"/>
          <p:cNvSpPr txBox="1"/>
          <p:nvPr>
            <p:ph hasCustomPrompt="1" type="title"/>
          </p:nvPr>
        </p:nvSpPr>
        <p:spPr>
          <a:xfrm>
            <a:off x="311700" y="1256050"/>
            <a:ext cx="8520600" cy="2030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0"/>
              <a:buNone/>
              <a:defRPr sz="12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7" name="Google Shape;77;p13"/>
          <p:cNvSpPr txBox="1"/>
          <p:nvPr>
            <p:ph idx="1" type="body"/>
          </p:nvPr>
        </p:nvSpPr>
        <p:spPr>
          <a:xfrm>
            <a:off x="311700" y="3369225"/>
            <a:ext cx="8520600" cy="1281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8" name="Google Shape;78;p13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4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5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1" name="Google Shape;21;p5"/>
          <p:cNvSpPr txBox="1"/>
          <p:nvPr>
            <p:ph idx="1" type="body"/>
          </p:nvPr>
        </p:nvSpPr>
        <p:spPr>
          <a:xfrm>
            <a:off x="311700" y="1465804"/>
            <a:ext cx="2808000" cy="31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2" name="Google Shape;22;p5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oogle Shape;24;p6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25" name="Google Shape;25;p6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6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" name="Google Shape;27;p6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6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" name="Google Shape;29;p6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0" name="Google Shape;30;p6"/>
          <p:cNvSpPr txBox="1"/>
          <p:nvPr>
            <p:ph type="title"/>
          </p:nvPr>
        </p:nvSpPr>
        <p:spPr>
          <a:xfrm>
            <a:off x="598100" y="2152347"/>
            <a:ext cx="8222100" cy="83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200"/>
              <a:buNone/>
              <a:defRPr sz="42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oogle Shape;33;p7"/>
          <p:cNvGrpSpPr/>
          <p:nvPr/>
        </p:nvGrpSpPr>
        <p:grpSpPr>
          <a:xfrm>
            <a:off x="0" y="3903669"/>
            <a:ext cx="9144000" cy="1239925"/>
            <a:chOff x="0" y="3903669"/>
            <a:chExt cx="9144000" cy="1239925"/>
          </a:xfrm>
        </p:grpSpPr>
        <p:sp>
          <p:nvSpPr>
            <p:cNvPr id="34" name="Google Shape;34;p7"/>
            <p:cNvSpPr/>
            <p:nvPr/>
          </p:nvSpPr>
          <p:spPr>
            <a:xfrm>
              <a:off x="8154895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7"/>
            <p:cNvSpPr/>
            <p:nvPr/>
          </p:nvSpPr>
          <p:spPr>
            <a:xfrm flipH="1">
              <a:off x="6181163" y="3903669"/>
              <a:ext cx="989100" cy="9879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7"/>
            <p:cNvSpPr/>
            <p:nvPr/>
          </p:nvSpPr>
          <p:spPr>
            <a:xfrm>
              <a:off x="7170274" y="3903669"/>
              <a:ext cx="989100" cy="9879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7;p7"/>
            <p:cNvSpPr/>
            <p:nvPr/>
          </p:nvSpPr>
          <p:spPr>
            <a:xfrm rot="10800000">
              <a:off x="8154757" y="3903682"/>
              <a:ext cx="989100" cy="9879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" name="Google Shape;38;p7"/>
            <p:cNvSpPr/>
            <p:nvPr/>
          </p:nvSpPr>
          <p:spPr>
            <a:xfrm>
              <a:off x="0" y="4891594"/>
              <a:ext cx="9144000" cy="2520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9" name="Google Shape;39;p7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1" name="Google Shape;41;p7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4" name="Google Shape;44;p8"/>
          <p:cNvSpPr txBox="1"/>
          <p:nvPr>
            <p:ph idx="1" type="body"/>
          </p:nvPr>
        </p:nvSpPr>
        <p:spPr>
          <a:xfrm>
            <a:off x="311700" y="1229975"/>
            <a:ext cx="39999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5" name="Google Shape;45;p8"/>
          <p:cNvSpPr txBox="1"/>
          <p:nvPr>
            <p:ph idx="2" type="body"/>
          </p:nvPr>
        </p:nvSpPr>
        <p:spPr>
          <a:xfrm>
            <a:off x="4832400" y="1229975"/>
            <a:ext cx="39999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6" name="Google Shape;46;p8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9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49" name="Google Shape;49;p9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4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10"/>
          <p:cNvGrpSpPr/>
          <p:nvPr/>
        </p:nvGrpSpPr>
        <p:grpSpPr>
          <a:xfrm>
            <a:off x="6098378" y="5"/>
            <a:ext cx="3045625" cy="2030570"/>
            <a:chOff x="6098378" y="5"/>
            <a:chExt cx="3045625" cy="2030570"/>
          </a:xfrm>
        </p:grpSpPr>
        <p:sp>
          <p:nvSpPr>
            <p:cNvPr id="52" name="Google Shape;52;p10"/>
            <p:cNvSpPr/>
            <p:nvPr/>
          </p:nvSpPr>
          <p:spPr>
            <a:xfrm>
              <a:off x="8128803" y="16"/>
              <a:ext cx="1015200" cy="1015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" name="Google Shape;53;p10"/>
            <p:cNvSpPr/>
            <p:nvPr/>
          </p:nvSpPr>
          <p:spPr>
            <a:xfrm flipH="1">
              <a:off x="7113463" y="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" name="Google Shape;54;p10"/>
            <p:cNvSpPr/>
            <p:nvPr/>
          </p:nvSpPr>
          <p:spPr>
            <a:xfrm flipH="1" rot="10800000">
              <a:off x="7113588" y="107"/>
              <a:ext cx="1015200" cy="1015200"/>
            </a:xfrm>
            <a:prstGeom prst="rtTriangl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" name="Google Shape;55;p10"/>
            <p:cNvSpPr/>
            <p:nvPr/>
          </p:nvSpPr>
          <p:spPr>
            <a:xfrm rot="10800000">
              <a:off x="6098378" y="97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" name="Google Shape;56;p10"/>
            <p:cNvSpPr/>
            <p:nvPr/>
          </p:nvSpPr>
          <p:spPr>
            <a:xfrm rot="10800000">
              <a:off x="8128789" y="1015375"/>
              <a:ext cx="1015200" cy="1015200"/>
            </a:xfrm>
            <a:prstGeom prst="rtTriangl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" name="Google Shape;57;p10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8" name="Google Shape;58;p10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1"/>
          <p:cNvSpPr/>
          <p:nvPr/>
        </p:nvSpPr>
        <p:spPr>
          <a:xfrm>
            <a:off x="4572000" y="-1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61" name="Google Shape;61;p11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62" name="Google Shape;62;p11"/>
          <p:cNvSpPr txBox="1"/>
          <p:nvPr>
            <p:ph type="title"/>
          </p:nvPr>
        </p:nvSpPr>
        <p:spPr>
          <a:xfrm>
            <a:off x="265500" y="1151100"/>
            <a:ext cx="4045200" cy="1564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63" name="Google Shape;63;p11"/>
          <p:cNvSpPr txBox="1"/>
          <p:nvPr>
            <p:ph idx="1" type="subTitle"/>
          </p:nvPr>
        </p:nvSpPr>
        <p:spPr>
          <a:xfrm>
            <a:off x="265500" y="2769001"/>
            <a:ext cx="4045200" cy="12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64" name="Google Shape;64;p11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5" name="Google Shape;65;p11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2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68" name="Google Shape;68;p12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geometric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"/>
          <p:cNvSpPr txBox="1"/>
          <p:nvPr>
            <p:ph type="title"/>
          </p:nvPr>
        </p:nvSpPr>
        <p:spPr>
          <a:xfrm>
            <a:off x="311700" y="410000"/>
            <a:ext cx="8520600" cy="6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"/>
              <a:buNone/>
              <a:defRPr b="0" i="0" sz="3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7" name="Google Shape;7;p3"/>
          <p:cNvSpPr txBox="1"/>
          <p:nvPr>
            <p:ph idx="1" type="body"/>
          </p:nvPr>
        </p:nvSpPr>
        <p:spPr>
          <a:xfrm>
            <a:off x="311700" y="1229875"/>
            <a:ext cx="8520600" cy="33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oboto"/>
              <a:buChar char="●"/>
              <a:defRPr b="0" i="0" sz="18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●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○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Roboto"/>
              <a:buChar char="■"/>
              <a:defRPr b="0" i="0" sz="1400" u="none" cap="none" strike="noStrike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3"/>
          <p:cNvSpPr txBox="1"/>
          <p:nvPr>
            <p:ph idx="12" type="sldNum"/>
          </p:nvPr>
        </p:nvSpPr>
        <p:spPr>
          <a:xfrm>
            <a:off x="8460431" y="4651190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www.thetrevorproject.org/" TargetMode="Externa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"/>
          <p:cNvSpPr txBox="1"/>
          <p:nvPr>
            <p:ph type="ctrTitle"/>
          </p:nvPr>
        </p:nvSpPr>
        <p:spPr>
          <a:xfrm>
            <a:off x="598100" y="1775222"/>
            <a:ext cx="8222100" cy="8388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/>
              <a:t>Crisis Services</a:t>
            </a:r>
            <a:endParaRPr/>
          </a:p>
        </p:txBody>
      </p:sp>
      <p:sp>
        <p:nvSpPr>
          <p:cNvPr id="86" name="Google Shape;86;p1"/>
          <p:cNvSpPr txBox="1"/>
          <p:nvPr>
            <p:ph idx="1" type="subTitle"/>
          </p:nvPr>
        </p:nvSpPr>
        <p:spPr>
          <a:xfrm>
            <a:off x="598088" y="2715913"/>
            <a:ext cx="8222100" cy="43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8108"/>
              <a:buNone/>
            </a:pPr>
            <a:r>
              <a:rPr lang="en"/>
              <a:t>Through BYU CAPS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"/>
          <p:cNvSpPr txBox="1"/>
          <p:nvPr>
            <p:ph type="title"/>
          </p:nvPr>
        </p:nvSpPr>
        <p:spPr>
          <a:xfrm>
            <a:off x="311700" y="13465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en"/>
              <a:t>Services Provided: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t/>
            </a:r>
            <a:endParaRPr/>
          </a:p>
        </p:txBody>
      </p:sp>
      <p:sp>
        <p:nvSpPr>
          <p:cNvPr id="92" name="Google Shape;92;p2"/>
          <p:cNvSpPr txBox="1"/>
          <p:nvPr>
            <p:ph idx="1" type="body"/>
          </p:nvPr>
        </p:nvSpPr>
        <p:spPr>
          <a:xfrm>
            <a:off x="311700" y="618275"/>
            <a:ext cx="4134600" cy="395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0734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240"/>
              <a:buChar char="➔"/>
            </a:pPr>
            <a:r>
              <a:rPr lang="en" sz="1240"/>
              <a:t>Walk-in crisis hours each day of the week </a:t>
            </a:r>
            <a:r>
              <a:rPr b="1" lang="en" sz="1240"/>
              <a:t>(Mon-Fri)</a:t>
            </a:r>
            <a:r>
              <a:rPr lang="en" sz="1240"/>
              <a:t> from </a:t>
            </a:r>
            <a:r>
              <a:rPr b="1" lang="en" sz="1240"/>
              <a:t>8AM-4PM</a:t>
            </a:r>
            <a:r>
              <a:rPr lang="en" sz="1240"/>
              <a:t> if:</a:t>
            </a:r>
            <a:endParaRPr sz="1240"/>
          </a:p>
          <a:p>
            <a:pPr indent="-307340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240"/>
              <a:buChar char="◆"/>
            </a:pPr>
            <a:r>
              <a:rPr lang="en" sz="1240"/>
              <a:t>Currently unable to keep oneself safe</a:t>
            </a:r>
            <a:endParaRPr sz="1240"/>
          </a:p>
          <a:p>
            <a:pPr indent="-307340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240"/>
              <a:buChar char="◆"/>
            </a:pPr>
            <a:r>
              <a:rPr lang="en" sz="1240"/>
              <a:t>At risk to end one’s life or seriously harm oneself</a:t>
            </a:r>
            <a:endParaRPr sz="1240"/>
          </a:p>
          <a:p>
            <a:pPr indent="-307340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240"/>
              <a:buChar char="◆"/>
            </a:pPr>
            <a:r>
              <a:rPr lang="en" sz="1240"/>
              <a:t>Having strange experiences such as hearing voices or seeing things that others do not</a:t>
            </a:r>
            <a:endParaRPr sz="1240"/>
          </a:p>
          <a:p>
            <a:pPr indent="-307340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240"/>
              <a:buChar char="◆"/>
            </a:pPr>
            <a:r>
              <a:rPr lang="en" sz="1240"/>
              <a:t>Have been physically or sexually assaulted recently</a:t>
            </a:r>
            <a:endParaRPr sz="1240"/>
          </a:p>
          <a:p>
            <a:pPr indent="-307340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240"/>
              <a:buChar char="◆"/>
            </a:pPr>
            <a:r>
              <a:rPr lang="en" sz="1240"/>
              <a:t>Someone close has died recently</a:t>
            </a:r>
            <a:endParaRPr sz="1240"/>
          </a:p>
          <a:p>
            <a:pPr indent="-307340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240"/>
              <a:buChar char="◆"/>
            </a:pPr>
            <a:r>
              <a:rPr lang="en" sz="1240"/>
              <a:t>Experiencing intense distress that is severely impacting ability to function</a:t>
            </a:r>
            <a:endParaRPr sz="1240"/>
          </a:p>
          <a:p>
            <a:pPr indent="-30734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240"/>
              <a:buChar char="➔"/>
            </a:pPr>
            <a:r>
              <a:rPr lang="en" sz="1240"/>
              <a:t>Additionally CAPS provides on-call psychologist help </a:t>
            </a:r>
            <a:r>
              <a:rPr b="1" lang="en" sz="1240"/>
              <a:t>24/7</a:t>
            </a:r>
            <a:r>
              <a:rPr lang="en" sz="1240"/>
              <a:t> through BYU Security at </a:t>
            </a:r>
            <a:r>
              <a:rPr b="1" lang="en" sz="1240"/>
              <a:t>(801) 422-2222</a:t>
            </a:r>
            <a:endParaRPr b="1" sz="1240"/>
          </a:p>
          <a:p>
            <a:pPr indent="-30734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240"/>
              <a:buChar char="➔"/>
            </a:pPr>
            <a:r>
              <a:rPr lang="en" sz="1240"/>
              <a:t>Other resources include:</a:t>
            </a:r>
            <a:endParaRPr sz="1240"/>
          </a:p>
          <a:p>
            <a:pPr indent="-307340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240"/>
              <a:buChar char="◆"/>
            </a:pPr>
            <a:r>
              <a:rPr lang="en" sz="1240"/>
              <a:t>Text </a:t>
            </a:r>
            <a:r>
              <a:rPr b="1" lang="en" sz="1240"/>
              <a:t>“HOME”</a:t>
            </a:r>
            <a:r>
              <a:rPr lang="en" sz="1240"/>
              <a:t> to the national crisis text line: </a:t>
            </a:r>
            <a:r>
              <a:rPr b="1" lang="en" sz="1240"/>
              <a:t>741741</a:t>
            </a:r>
            <a:endParaRPr b="1" sz="1240"/>
          </a:p>
          <a:p>
            <a:pPr indent="-307340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240"/>
              <a:buChar char="◆"/>
            </a:pPr>
            <a:r>
              <a:rPr lang="en" sz="1240"/>
              <a:t>National Suicide Hotline: </a:t>
            </a:r>
            <a:r>
              <a:rPr b="1" lang="en" sz="1240"/>
              <a:t>1-800-273-8255</a:t>
            </a:r>
            <a:endParaRPr b="1" sz="1240"/>
          </a:p>
          <a:p>
            <a:pPr indent="-307340" lvl="1" marL="9144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240"/>
              <a:buChar char="◆"/>
            </a:pPr>
            <a:r>
              <a:rPr lang="en" sz="1240"/>
              <a:t>Phone, text, or chat for LGBTQ individuals: </a:t>
            </a:r>
            <a:r>
              <a:rPr lang="en" sz="1240" u="sng">
                <a:solidFill>
                  <a:schemeClr val="accent5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https://www.thetrevorproject.org/</a:t>
            </a:r>
            <a:r>
              <a:rPr lang="en" sz="1240"/>
              <a:t> </a:t>
            </a:r>
            <a:endParaRPr sz="1240"/>
          </a:p>
          <a:p>
            <a:pPr indent="0" lvl="0" marL="0" rtl="0" algn="l">
              <a:lnSpc>
                <a:spcPct val="95000"/>
              </a:lnSpc>
              <a:spcBef>
                <a:spcPts val="1200"/>
              </a:spcBef>
              <a:spcAft>
                <a:spcPts val="1200"/>
              </a:spcAft>
              <a:buSzPts val="770"/>
              <a:buNone/>
            </a:pPr>
            <a:r>
              <a:t/>
            </a:r>
            <a:endParaRPr sz="1240"/>
          </a:p>
        </p:txBody>
      </p:sp>
      <p:pic>
        <p:nvPicPr>
          <p:cNvPr id="93" name="Google Shape;93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572000" y="438150"/>
            <a:ext cx="4267200" cy="4267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Geometric">
  <a:themeElements>
    <a:clrScheme name="Geometric">
      <a:dk1>
        <a:srgbClr val="2A3990"/>
      </a:dk1>
      <a:lt1>
        <a:srgbClr val="FFFFFF"/>
      </a:lt1>
      <a:dk2>
        <a:srgbClr val="434343"/>
      </a:dk2>
      <a:lt2>
        <a:srgbClr val="999999"/>
      </a:lt2>
      <a:accent1>
        <a:srgbClr val="212D74"/>
      </a:accent1>
      <a:accent2>
        <a:srgbClr val="3949AB"/>
      </a:accent2>
      <a:accent3>
        <a:srgbClr val="9C254D"/>
      </a:accent3>
      <a:accent4>
        <a:srgbClr val="D23369"/>
      </a:accent4>
      <a:accent5>
        <a:srgbClr val="F06292"/>
      </a:accent5>
      <a:accent6>
        <a:srgbClr val="7890CD"/>
      </a:accent6>
      <a:hlink>
        <a:srgbClr val="F06292"/>
      </a:hlink>
      <a:folHlink>
        <a:srgbClr val="F0629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