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8" roundtripDataSignature="AMtx7mi7UEQS8n1SVBk7foHYuG5aBPfh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1" name="Google Shape;11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" name="Google Shape;13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3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3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1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1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1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8" name="Google Shape;148;p13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1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1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" name="Google Shape;152;p13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" name="Google Shape;153;p1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4" name="Google Shape;154;p13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1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" name="Google Shape;157;p1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1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9" name="Google Shape;159;p13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1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Google Shape;162;p1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3" name="Google Shape;163;p13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3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" name="Google Shape;165;p13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" name="Google Shape;166;p13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" name="Google Shape;167;p13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Google Shape;168;p13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9" name="Google Shape;169;p13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3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Google Shape;171;p13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13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" name="Google Shape;173;p13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4" name="Google Shape;174;p13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3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Google Shape;176;p13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" name="Google Shape;177;p13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8" name="Google Shape;178;p13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3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Google Shape;180;p13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" name="Google Shape;181;p13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13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13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4" name="Google Shape;184;p13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3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Google Shape;186;p13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13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13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9" name="Google Shape;189;p13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3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13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13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" name="Google Shape;193;p13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4" name="Google Shape;194;p13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3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13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13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8" name="Google Shape;198;p13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3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13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13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13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3" name="Google Shape;203;p13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3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13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" name="Google Shape;206;p13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" name="Google Shape;207;p13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8" name="Google Shape;208;p13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3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" name="Google Shape;210;p13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" name="Google Shape;211;p13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13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Google Shape;213;p13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4" name="Google Shape;214;p13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3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Google Shape;216;p13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" name="Google Shape;217;p13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" name="Google Shape;218;p13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9" name="Google Shape;219;p13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3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1" name="Google Shape;221;p13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" name="Google Shape;222;p13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3" name="Google Shape;223;p13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3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" name="Google Shape;225;p13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6" name="Google Shape;226;p13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13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8" name="Google Shape;228;p13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3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13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" name="Google Shape;231;p13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13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" name="Google Shape;233;p13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4" name="Google Shape;234;p13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3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13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" name="Google Shape;237;p13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" name="Google Shape;238;p13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9" name="Google Shape;239;p13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3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" name="Google Shape;241;p13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" name="Google Shape;242;p13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3" name="Google Shape;243;p13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3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" name="Google Shape;245;p13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" name="Google Shape;246;p13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" name="Google Shape;247;p13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13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9" name="Google Shape;249;p13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3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13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13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13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4" name="Google Shape;254;p13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3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13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13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13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9" name="Google Shape;259;p13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3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13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13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3" name="Google Shape;263;p13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3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13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6" name="Google Shape;266;p13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13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68" name="Google Shape;268;p13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3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oogle Shape;17;p5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8" name="Google Shape;18;p5"/>
            <p:cNvGrpSpPr/>
            <p:nvPr/>
          </p:nvGrpSpPr>
          <p:grpSpPr>
            <a:xfrm>
              <a:off x="7343003" y="4453711"/>
              <a:ext cx="316800" cy="688512"/>
              <a:chOff x="7343003" y="4453711"/>
              <a:chExt cx="316800" cy="688512"/>
            </a:xfrm>
          </p:grpSpPr>
          <p:sp>
            <p:nvSpPr>
              <p:cNvPr id="19" name="Google Shape;19;p5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20;p5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" name="Google Shape;21;p5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22" name="Google Shape;22;p5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23;p5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" name="Google Shape;24;p5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" name="Google Shape;25;p5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26" name="Google Shape;26;p5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" name="Google Shape;27;p5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5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" name="Google Shape;29;p5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0" name="Google Shape;30;p5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31" name="Google Shape;31;p5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" name="Google Shape;32;p5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5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5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35;p5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6" name="Google Shape;36;p5"/>
          <p:cNvGrpSpPr/>
          <p:nvPr/>
        </p:nvGrpSpPr>
        <p:grpSpPr>
          <a:xfrm>
            <a:off x="5043503" y="0"/>
            <a:ext cx="3814072" cy="3839101"/>
            <a:chOff x="5043503" y="0"/>
            <a:chExt cx="3814072" cy="3839101"/>
          </a:xfrm>
        </p:grpSpPr>
        <p:sp>
          <p:nvSpPr>
            <p:cNvPr id="37" name="Google Shape;37;p5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01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5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01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9" name="Google Shape;39;p5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40" name="Google Shape;40;p5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1;p5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5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3" name="Google Shape;43;p5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01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4" name="Google Shape;44;p5"/>
            <p:cNvGrpSpPr/>
            <p:nvPr/>
          </p:nvGrpSpPr>
          <p:grpSpPr>
            <a:xfrm>
              <a:off x="7952721" y="179238"/>
              <a:ext cx="873165" cy="873003"/>
              <a:chOff x="7754428" y="208725"/>
              <a:chExt cx="541800" cy="541800"/>
            </a:xfrm>
          </p:grpSpPr>
          <p:sp>
            <p:nvSpPr>
              <p:cNvPr id="45" name="Google Shape;45;p5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5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7" name="Google Shape;47;p5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01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5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01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01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5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01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01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" name="Google Shape;53;p5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5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146769" y="3406"/>
            <a:ext cx="1233214" cy="1384535"/>
            <a:chOff x="146769" y="3406"/>
            <a:chExt cx="1233214" cy="1384535"/>
          </a:xfrm>
        </p:grpSpPr>
        <p:grpSp>
          <p:nvGrpSpPr>
            <p:cNvPr id="58" name="Google Shape;58;p6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9" name="Google Shape;59;p6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" name="Google Shape;60;p6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1" name="Google Shape;61;p6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62" name="Google Shape;62;p6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63;p6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64;p6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" name="Google Shape;65;p6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66" name="Google Shape;66;p6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" name="Google Shape;67;p6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68;p6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69;p6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0" name="Google Shape;70;p6"/>
          <p:cNvGrpSpPr/>
          <p:nvPr/>
        </p:nvGrpSpPr>
        <p:grpSpPr>
          <a:xfrm>
            <a:off x="6775084" y="2904008"/>
            <a:ext cx="2186147" cy="2239500"/>
            <a:chOff x="6775084" y="2904008"/>
            <a:chExt cx="2186147" cy="2239500"/>
          </a:xfrm>
        </p:grpSpPr>
        <p:grpSp>
          <p:nvGrpSpPr>
            <p:cNvPr id="71" name="Google Shape;71;p6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72" name="Google Shape;72;p6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6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4" name="Google Shape;74;p6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75" name="Google Shape;75;p6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6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6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8" name="Google Shape;78;p6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9" name="Google Shape;79;p6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" name="Google Shape;80;p6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6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6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3" name="Google Shape;83;p6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84" name="Google Shape;84;p6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6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6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6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9" name="Google Shape;89;p6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" name="Google Shape;95;p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7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7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8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8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8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" name="Google Shape;103;p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9" name="Google Shape;109;p9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9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10"/>
          <p:cNvGrpSpPr/>
          <p:nvPr/>
        </p:nvGrpSpPr>
        <p:grpSpPr>
          <a:xfrm>
            <a:off x="6866714" y="1256"/>
            <a:ext cx="2267379" cy="2601741"/>
            <a:chOff x="6790514" y="1256"/>
            <a:chExt cx="2267379" cy="2601741"/>
          </a:xfrm>
        </p:grpSpPr>
        <p:grpSp>
          <p:nvGrpSpPr>
            <p:cNvPr id="114" name="Google Shape;114;p10"/>
            <p:cNvGrpSpPr/>
            <p:nvPr/>
          </p:nvGrpSpPr>
          <p:grpSpPr>
            <a:xfrm>
              <a:off x="7067535" y="1256"/>
              <a:ext cx="1990358" cy="1990303"/>
              <a:chOff x="7067535" y="1256"/>
              <a:chExt cx="1990358" cy="1990303"/>
            </a:xfrm>
          </p:grpSpPr>
          <p:sp>
            <p:nvSpPr>
              <p:cNvPr id="115" name="Google Shape;115;p10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16;p10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17;p10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8" name="Google Shape;118;p10"/>
            <p:cNvGrpSpPr/>
            <p:nvPr/>
          </p:nvGrpSpPr>
          <p:grpSpPr>
            <a:xfrm>
              <a:off x="8207126" y="1807997"/>
              <a:ext cx="795000" cy="795000"/>
              <a:chOff x="8207126" y="1807997"/>
              <a:chExt cx="795000" cy="795000"/>
            </a:xfrm>
          </p:grpSpPr>
          <p:sp>
            <p:nvSpPr>
              <p:cNvPr id="119" name="Google Shape;119;p10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10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0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2" name="Google Shape;122;p10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10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" name="Google Shape;124;p10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19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5" name="Google Shape;125;p10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11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11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1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1" name="Google Shape;131;p11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11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11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2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2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12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156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9" name="Google Shape;139;p12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●"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aps.byu.edu/biofeedback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Biofeedback Lab</a:t>
            </a:r>
            <a:endParaRPr/>
          </a:p>
        </p:txBody>
      </p:sp>
      <p:sp>
        <p:nvSpPr>
          <p:cNvPr id="278" name="Google Shape;278;p1"/>
          <p:cNvSpPr txBox="1"/>
          <p:nvPr>
            <p:ph idx="1" type="body"/>
          </p:nvPr>
        </p:nvSpPr>
        <p:spPr>
          <a:xfrm>
            <a:off x="471900" y="1626950"/>
            <a:ext cx="7723500" cy="35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600"/>
              <a:t>The word </a:t>
            </a:r>
            <a:r>
              <a:rPr b="1" i="1" lang="en" sz="1600">
                <a:solidFill>
                  <a:schemeClr val="accent1"/>
                </a:solidFill>
              </a:rPr>
              <a:t>Biofeedback </a:t>
            </a:r>
            <a:r>
              <a:rPr lang="en" sz="1600"/>
              <a:t>means "feedback from the body.”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rPr lang="en" sz="1600"/>
              <a:t>Biofeedback training can help us learn to respond to the body's stress signals before they become too intense.</a:t>
            </a:r>
            <a:endParaRPr sz="16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5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rPr lang="en" sz="1500"/>
              <a:t>Specifically, Biofeedback training can:</a:t>
            </a:r>
            <a:endParaRPr sz="1500"/>
          </a:p>
          <a:p>
            <a:pPr indent="-323850" lvl="0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b="1" lang="en" sz="1500">
                <a:solidFill>
                  <a:schemeClr val="lt2"/>
                </a:solidFill>
              </a:rPr>
              <a:t>Increase internal awareness</a:t>
            </a:r>
            <a:r>
              <a:rPr lang="en" sz="1500"/>
              <a:t> of stress and tension in the body and mind</a:t>
            </a:r>
            <a:endParaRPr sz="1500"/>
          </a:p>
          <a:p>
            <a:pPr indent="-32385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Teach us to calm down </a:t>
            </a:r>
            <a:r>
              <a:rPr b="1" lang="en" sz="1500">
                <a:solidFill>
                  <a:schemeClr val="accent3"/>
                </a:solidFill>
              </a:rPr>
              <a:t>quickly </a:t>
            </a:r>
            <a:r>
              <a:rPr lang="en" sz="1500"/>
              <a:t>and </a:t>
            </a:r>
            <a:r>
              <a:rPr b="1" lang="en" sz="1500">
                <a:solidFill>
                  <a:schemeClr val="accent3"/>
                </a:solidFill>
              </a:rPr>
              <a:t>easily</a:t>
            </a:r>
            <a:endParaRPr b="1" sz="1500">
              <a:solidFill>
                <a:schemeClr val="accent3"/>
              </a:solidFill>
            </a:endParaRPr>
          </a:p>
          <a:p>
            <a:pPr indent="-32385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Improve </a:t>
            </a:r>
            <a:r>
              <a:rPr b="1" lang="en" sz="1500">
                <a:solidFill>
                  <a:schemeClr val="lt2"/>
                </a:solidFill>
              </a:rPr>
              <a:t>mental clarity</a:t>
            </a:r>
            <a:r>
              <a:rPr lang="en" sz="1500"/>
              <a:t>, </a:t>
            </a:r>
            <a:r>
              <a:rPr b="1" lang="en" sz="1500">
                <a:solidFill>
                  <a:schemeClr val="lt2"/>
                </a:solidFill>
              </a:rPr>
              <a:t>concentration</a:t>
            </a:r>
            <a:r>
              <a:rPr lang="en" sz="1500"/>
              <a:t>, and </a:t>
            </a:r>
            <a:r>
              <a:rPr b="1" lang="en" sz="1500">
                <a:solidFill>
                  <a:schemeClr val="lt2"/>
                </a:solidFill>
              </a:rPr>
              <a:t>memory </a:t>
            </a:r>
            <a:r>
              <a:rPr lang="en" sz="1500"/>
              <a:t>for peak performance</a:t>
            </a:r>
            <a:endParaRPr sz="1500"/>
          </a:p>
          <a:p>
            <a:pPr indent="-32385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Develop the ability to</a:t>
            </a:r>
            <a:r>
              <a:rPr lang="en" sz="1500">
                <a:solidFill>
                  <a:schemeClr val="accent3"/>
                </a:solidFill>
              </a:rPr>
              <a:t> </a:t>
            </a:r>
            <a:r>
              <a:rPr b="1" lang="en" sz="1500">
                <a:solidFill>
                  <a:schemeClr val="accent3"/>
                </a:solidFill>
              </a:rPr>
              <a:t>release tension and stress</a:t>
            </a:r>
            <a:endParaRPr b="1" sz="1500">
              <a:solidFill>
                <a:schemeClr val="accent3"/>
              </a:solidFill>
            </a:endParaRPr>
          </a:p>
        </p:txBody>
      </p:sp>
      <p:pic>
        <p:nvPicPr>
          <p:cNvPr id="279" name="Google Shape;27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5850" y="259226"/>
            <a:ext cx="1785925" cy="178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"/>
          <p:cNvSpPr txBox="1"/>
          <p:nvPr>
            <p:ph type="title"/>
          </p:nvPr>
        </p:nvSpPr>
        <p:spPr>
          <a:xfrm>
            <a:off x="1303800" y="598575"/>
            <a:ext cx="7584900" cy="9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Making an Appointment at the Biofeedback Lab</a:t>
            </a:r>
            <a:endParaRPr/>
          </a:p>
        </p:txBody>
      </p:sp>
      <p:sp>
        <p:nvSpPr>
          <p:cNvPr id="285" name="Google Shape;285;p2"/>
          <p:cNvSpPr txBox="1"/>
          <p:nvPr>
            <p:ph idx="1" type="body"/>
          </p:nvPr>
        </p:nvSpPr>
        <p:spPr>
          <a:xfrm>
            <a:off x="471900" y="1626950"/>
            <a:ext cx="7723500" cy="35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600"/>
              <a:t>At the Biofeedback Lab, they use instruments and programs that measure stress and tension in the body (measuring indicators such as heart rate/rhythms, sweat gland activity, hand temperature, muscle tension). This live biofeedback information is displayed in real time on a computer screen.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rPr lang="en" sz="1600"/>
              <a:t>To make an appointment, call 801-422-3035 and request a Biofeedback appointment.</a:t>
            </a:r>
            <a:endParaRPr sz="16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300"/>
              <a:buNone/>
            </a:pPr>
            <a:r>
              <a:rPr lang="en" sz="1600"/>
              <a:t>For more information, visit </a:t>
            </a:r>
            <a:r>
              <a:rPr lang="en" sz="1600" u="sng">
                <a:solidFill>
                  <a:schemeClr val="hlink"/>
                </a:solidFill>
                <a:hlinkClick r:id="rId3"/>
              </a:rPr>
              <a:t>https://caps.byu.edu/biofeedback</a:t>
            </a:r>
            <a:r>
              <a:rPr lang="en" sz="1600"/>
              <a:t> 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