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embeddedFontLst>
    <p:embeddedFont>
      <p:font typeface="Roboto"/>
      <p:regular r:id="rId8"/>
      <p:bold r:id="rId9"/>
      <p:italic r:id="rId10"/>
      <p:boldItalic r:id="rId11"/>
    </p:embeddedFont>
    <p:embeddedFont>
      <p:font typeface="Playfair Display"/>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Italic.fntdata"/><Relationship Id="rId10" Type="http://schemas.openxmlformats.org/officeDocument/2006/relationships/font" Target="fonts/Roboto-italic.fntdata"/><Relationship Id="rId13" Type="http://schemas.openxmlformats.org/officeDocument/2006/relationships/font" Target="fonts/PlayfairDisplay-bold.fntdata"/><Relationship Id="rId12" Type="http://schemas.openxmlformats.org/officeDocument/2006/relationships/font" Target="fonts/PlayfairDisplay-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oboto-bold.fntdata"/><Relationship Id="rId15" Type="http://schemas.openxmlformats.org/officeDocument/2006/relationships/font" Target="fonts/PlayfairDisplay-boldItalic.fntdata"/><Relationship Id="rId14" Type="http://schemas.openxmlformats.org/officeDocument/2006/relationships/font" Target="fonts/PlayfairDisplay-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f0792dec04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f0792dec04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norm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0"/>
              </a:spcBef>
              <a:spcAft>
                <a:spcPts val="0"/>
              </a:spcAft>
              <a:buClr>
                <a:schemeClr val="lt1"/>
              </a:buClr>
              <a:buSzPts val="1200"/>
              <a:buChar char="○"/>
              <a:defRPr sz="1200">
                <a:solidFill>
                  <a:schemeClr val="lt1"/>
                </a:solidFill>
              </a:defRPr>
            </a:lvl2pPr>
            <a:lvl3pPr indent="-304800" lvl="2" marL="1371600">
              <a:spcBef>
                <a:spcPts val="0"/>
              </a:spcBef>
              <a:spcAft>
                <a:spcPts val="0"/>
              </a:spcAft>
              <a:buClr>
                <a:schemeClr val="lt1"/>
              </a:buClr>
              <a:buSzPts val="1200"/>
              <a:buChar char="■"/>
              <a:defRPr sz="1200">
                <a:solidFill>
                  <a:schemeClr val="lt1"/>
                </a:solidFill>
              </a:defRPr>
            </a:lvl3pPr>
            <a:lvl4pPr indent="-304800" lvl="3" marL="1828800">
              <a:spcBef>
                <a:spcPts val="0"/>
              </a:spcBef>
              <a:spcAft>
                <a:spcPts val="0"/>
              </a:spcAft>
              <a:buClr>
                <a:schemeClr val="lt1"/>
              </a:buClr>
              <a:buSzPts val="1200"/>
              <a:buChar char="●"/>
              <a:defRPr sz="1200">
                <a:solidFill>
                  <a:schemeClr val="lt1"/>
                </a:solidFill>
              </a:defRPr>
            </a:lvl4pPr>
            <a:lvl5pPr indent="-304800" lvl="4" marL="2286000">
              <a:spcBef>
                <a:spcPts val="0"/>
              </a:spcBef>
              <a:spcAft>
                <a:spcPts val="0"/>
              </a:spcAft>
              <a:buClr>
                <a:schemeClr val="lt1"/>
              </a:buClr>
              <a:buSzPts val="1200"/>
              <a:buChar char="○"/>
              <a:defRPr sz="1200">
                <a:solidFill>
                  <a:schemeClr val="lt1"/>
                </a:solidFill>
              </a:defRPr>
            </a:lvl5pPr>
            <a:lvl6pPr indent="-304800" lvl="5" marL="2743200">
              <a:spcBef>
                <a:spcPts val="0"/>
              </a:spcBef>
              <a:spcAft>
                <a:spcPts val="0"/>
              </a:spcAft>
              <a:buClr>
                <a:schemeClr val="lt1"/>
              </a:buClr>
              <a:buSzPts val="1200"/>
              <a:buChar char="■"/>
              <a:defRPr sz="1200">
                <a:solidFill>
                  <a:schemeClr val="lt1"/>
                </a:solidFill>
              </a:defRPr>
            </a:lvl6pPr>
            <a:lvl7pPr indent="-304800" lvl="6" marL="3200400">
              <a:spcBef>
                <a:spcPts val="0"/>
              </a:spcBef>
              <a:spcAft>
                <a:spcPts val="0"/>
              </a:spcAft>
              <a:buClr>
                <a:schemeClr val="lt1"/>
              </a:buClr>
              <a:buSzPts val="1200"/>
              <a:buChar char="●"/>
              <a:defRPr sz="1200">
                <a:solidFill>
                  <a:schemeClr val="lt1"/>
                </a:solidFill>
              </a:defRPr>
            </a:lvl7pPr>
            <a:lvl8pPr indent="-304800" lvl="7" marL="3657600">
              <a:spcBef>
                <a:spcPts val="0"/>
              </a:spcBef>
              <a:spcAft>
                <a:spcPts val="0"/>
              </a:spcAft>
              <a:buClr>
                <a:schemeClr val="lt1"/>
              </a:buClr>
              <a:buSzPts val="1200"/>
              <a:buChar char="○"/>
              <a:defRPr sz="1200">
                <a:solidFill>
                  <a:schemeClr val="lt1"/>
                </a:solidFill>
              </a:defRPr>
            </a:lvl8pPr>
            <a:lvl9pPr indent="-304800" lvl="8" marL="4114800">
              <a:spcBef>
                <a:spcPts val="0"/>
              </a:spcBef>
              <a:spcAft>
                <a:spcPts val="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3"/>
          <p:cNvSpPr txBox="1"/>
          <p:nvPr>
            <p:ph type="ctrTitle"/>
          </p:nvPr>
        </p:nvSpPr>
        <p:spPr>
          <a:xfrm>
            <a:off x="200575" y="340475"/>
            <a:ext cx="8222100" cy="933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latin typeface="Playfair Display"/>
                <a:ea typeface="Playfair Display"/>
                <a:cs typeface="Playfair Display"/>
                <a:sym typeface="Playfair Display"/>
              </a:rPr>
              <a:t>Panic Disorder</a:t>
            </a:r>
            <a:endParaRPr sz="6000">
              <a:latin typeface="Playfair Display"/>
              <a:ea typeface="Playfair Display"/>
              <a:cs typeface="Playfair Display"/>
              <a:sym typeface="Playfair Display"/>
            </a:endParaRPr>
          </a:p>
        </p:txBody>
      </p:sp>
      <p:sp>
        <p:nvSpPr>
          <p:cNvPr id="68" name="Google Shape;68;p13"/>
          <p:cNvSpPr txBox="1"/>
          <p:nvPr>
            <p:ph idx="1" type="subTitle"/>
          </p:nvPr>
        </p:nvSpPr>
        <p:spPr>
          <a:xfrm>
            <a:off x="390525" y="1274075"/>
            <a:ext cx="4113900" cy="360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400" u="sng">
                <a:latin typeface="Playfair Display"/>
                <a:ea typeface="Playfair Display"/>
                <a:cs typeface="Playfair Display"/>
                <a:sym typeface="Playfair Display"/>
              </a:rPr>
              <a:t>What is Panic Disorder? </a:t>
            </a:r>
            <a:endParaRPr sz="2400" u="sng">
              <a:latin typeface="Playfair Display"/>
              <a:ea typeface="Playfair Display"/>
              <a:cs typeface="Playfair Display"/>
              <a:sym typeface="Playfair Display"/>
            </a:endParaRPr>
          </a:p>
          <a:p>
            <a:pPr indent="-381000" lvl="0" marL="457200" rtl="0" algn="l">
              <a:spcBef>
                <a:spcPts val="0"/>
              </a:spcBef>
              <a:spcAft>
                <a:spcPts val="0"/>
              </a:spcAft>
              <a:buSzPts val="2400"/>
              <a:buFont typeface="Playfair Display"/>
              <a:buChar char="❖"/>
            </a:pPr>
            <a:r>
              <a:rPr lang="en" sz="2400">
                <a:latin typeface="Playfair Display"/>
                <a:ea typeface="Playfair Display"/>
                <a:cs typeface="Playfair Display"/>
                <a:sym typeface="Playfair Display"/>
              </a:rPr>
              <a:t>Panic Disorder is a type of anxiety disorder that causes panic attacks. </a:t>
            </a:r>
            <a:endParaRPr sz="2400">
              <a:latin typeface="Playfair Display"/>
              <a:ea typeface="Playfair Display"/>
              <a:cs typeface="Playfair Display"/>
              <a:sym typeface="Playfair Display"/>
            </a:endParaRPr>
          </a:p>
          <a:p>
            <a:pPr indent="-381000" lvl="0" marL="457200" rtl="0" algn="l">
              <a:spcBef>
                <a:spcPts val="0"/>
              </a:spcBef>
              <a:spcAft>
                <a:spcPts val="0"/>
              </a:spcAft>
              <a:buSzPts val="2400"/>
              <a:buFont typeface="Playfair Display"/>
              <a:buChar char="❖"/>
            </a:pPr>
            <a:r>
              <a:rPr lang="en" sz="2400">
                <a:latin typeface="Playfair Display"/>
                <a:ea typeface="Playfair Display"/>
                <a:cs typeface="Playfair Display"/>
                <a:sym typeface="Playfair Display"/>
              </a:rPr>
              <a:t>Panic attacks are sudden attacks of intense fear that result in a </a:t>
            </a:r>
            <a:r>
              <a:rPr lang="en" sz="2400">
                <a:latin typeface="Playfair Display"/>
                <a:ea typeface="Playfair Display"/>
                <a:cs typeface="Playfair Display"/>
                <a:sym typeface="Playfair Display"/>
              </a:rPr>
              <a:t>variety of physical symptoms. </a:t>
            </a:r>
            <a:endParaRPr sz="2400">
              <a:latin typeface="Playfair Display"/>
              <a:ea typeface="Playfair Display"/>
              <a:cs typeface="Playfair Display"/>
              <a:sym typeface="Playfair Display"/>
            </a:endParaRPr>
          </a:p>
          <a:p>
            <a:pPr indent="0" lvl="0" marL="0" rtl="0" algn="l">
              <a:spcBef>
                <a:spcPts val="0"/>
              </a:spcBef>
              <a:spcAft>
                <a:spcPts val="0"/>
              </a:spcAft>
              <a:buNone/>
            </a:pPr>
            <a:r>
              <a:rPr lang="en" sz="1400">
                <a:latin typeface="Playfair Display"/>
                <a:ea typeface="Playfair Display"/>
                <a:cs typeface="Playfair Display"/>
                <a:sym typeface="Playfair Display"/>
              </a:rPr>
              <a:t>https://medlineplus.gov/panicdisorder.html</a:t>
            </a:r>
            <a:endParaRPr sz="1400">
              <a:latin typeface="Playfair Display"/>
              <a:ea typeface="Playfair Display"/>
              <a:cs typeface="Playfair Display"/>
              <a:sym typeface="Playfair Display"/>
            </a:endParaRPr>
          </a:p>
        </p:txBody>
      </p:sp>
      <p:sp>
        <p:nvSpPr>
          <p:cNvPr id="69" name="Google Shape;69;p13"/>
          <p:cNvSpPr txBox="1"/>
          <p:nvPr/>
        </p:nvSpPr>
        <p:spPr>
          <a:xfrm>
            <a:off x="4572000" y="1274075"/>
            <a:ext cx="4437000" cy="345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u="sng">
                <a:solidFill>
                  <a:schemeClr val="lt1"/>
                </a:solidFill>
                <a:latin typeface="Playfair Display"/>
                <a:ea typeface="Playfair Display"/>
                <a:cs typeface="Playfair Display"/>
                <a:sym typeface="Playfair Display"/>
              </a:rPr>
              <a:t>Physical Symptoms of Panic Attacks</a:t>
            </a:r>
            <a:endParaRPr sz="2400" u="sng">
              <a:solidFill>
                <a:schemeClr val="lt1"/>
              </a:solidFill>
              <a:latin typeface="Playfair Display"/>
              <a:ea typeface="Playfair Display"/>
              <a:cs typeface="Playfair Display"/>
              <a:sym typeface="Playfair Display"/>
            </a:endParaRPr>
          </a:p>
          <a:p>
            <a:pPr indent="-381000" lvl="0" marL="457200" rtl="0" algn="l">
              <a:spcBef>
                <a:spcPts val="0"/>
              </a:spcBef>
              <a:spcAft>
                <a:spcPts val="0"/>
              </a:spcAft>
              <a:buClr>
                <a:schemeClr val="lt1"/>
              </a:buClr>
              <a:buSzPts val="2400"/>
              <a:buFont typeface="Playfair Display"/>
              <a:buChar char="❖"/>
            </a:pPr>
            <a:r>
              <a:rPr lang="en" sz="2400">
                <a:solidFill>
                  <a:schemeClr val="lt1"/>
                </a:solidFill>
                <a:latin typeface="Playfair Display"/>
                <a:ea typeface="Playfair Display"/>
                <a:cs typeface="Playfair Display"/>
                <a:sym typeface="Playfair Display"/>
              </a:rPr>
              <a:t>Rapid heart rate</a:t>
            </a:r>
            <a:endParaRPr sz="2400">
              <a:solidFill>
                <a:schemeClr val="lt1"/>
              </a:solidFill>
              <a:latin typeface="Playfair Display"/>
              <a:ea typeface="Playfair Display"/>
              <a:cs typeface="Playfair Display"/>
              <a:sym typeface="Playfair Display"/>
            </a:endParaRPr>
          </a:p>
          <a:p>
            <a:pPr indent="-381000" lvl="0" marL="457200" rtl="0" algn="l">
              <a:spcBef>
                <a:spcPts val="0"/>
              </a:spcBef>
              <a:spcAft>
                <a:spcPts val="0"/>
              </a:spcAft>
              <a:buClr>
                <a:schemeClr val="lt1"/>
              </a:buClr>
              <a:buSzPts val="2400"/>
              <a:buFont typeface="Playfair Display"/>
              <a:buChar char="❖"/>
            </a:pPr>
            <a:r>
              <a:rPr lang="en" sz="2400">
                <a:solidFill>
                  <a:schemeClr val="lt1"/>
                </a:solidFill>
                <a:latin typeface="Playfair Display"/>
                <a:ea typeface="Playfair Display"/>
                <a:cs typeface="Playfair Display"/>
                <a:sym typeface="Playfair Display"/>
              </a:rPr>
              <a:t>Shortness of breath</a:t>
            </a:r>
            <a:endParaRPr sz="2400">
              <a:solidFill>
                <a:schemeClr val="lt1"/>
              </a:solidFill>
              <a:latin typeface="Playfair Display"/>
              <a:ea typeface="Playfair Display"/>
              <a:cs typeface="Playfair Display"/>
              <a:sym typeface="Playfair Display"/>
            </a:endParaRPr>
          </a:p>
          <a:p>
            <a:pPr indent="-381000" lvl="0" marL="457200" rtl="0" algn="l">
              <a:spcBef>
                <a:spcPts val="0"/>
              </a:spcBef>
              <a:spcAft>
                <a:spcPts val="0"/>
              </a:spcAft>
              <a:buClr>
                <a:schemeClr val="lt1"/>
              </a:buClr>
              <a:buSzPts val="2400"/>
              <a:buFont typeface="Playfair Display"/>
              <a:buChar char="❖"/>
            </a:pPr>
            <a:r>
              <a:rPr lang="en" sz="2400">
                <a:solidFill>
                  <a:schemeClr val="lt1"/>
                </a:solidFill>
                <a:latin typeface="Playfair Display"/>
                <a:ea typeface="Playfair Display"/>
                <a:cs typeface="Playfair Display"/>
                <a:sym typeface="Playfair Display"/>
              </a:rPr>
              <a:t>Chills or trembling</a:t>
            </a:r>
            <a:endParaRPr sz="2400">
              <a:solidFill>
                <a:schemeClr val="lt1"/>
              </a:solidFill>
              <a:latin typeface="Playfair Display"/>
              <a:ea typeface="Playfair Display"/>
              <a:cs typeface="Playfair Display"/>
              <a:sym typeface="Playfair Display"/>
            </a:endParaRPr>
          </a:p>
          <a:p>
            <a:pPr indent="-381000" lvl="0" marL="457200" rtl="0" algn="l">
              <a:spcBef>
                <a:spcPts val="0"/>
              </a:spcBef>
              <a:spcAft>
                <a:spcPts val="0"/>
              </a:spcAft>
              <a:buClr>
                <a:schemeClr val="lt1"/>
              </a:buClr>
              <a:buSzPts val="2400"/>
              <a:buFont typeface="Playfair Display"/>
              <a:buChar char="❖"/>
            </a:pPr>
            <a:r>
              <a:rPr lang="en" sz="2400">
                <a:solidFill>
                  <a:schemeClr val="lt1"/>
                </a:solidFill>
                <a:latin typeface="Playfair Display"/>
                <a:ea typeface="Playfair Display"/>
                <a:cs typeface="Playfair Display"/>
                <a:sym typeface="Playfair Display"/>
              </a:rPr>
              <a:t>Dizziness</a:t>
            </a:r>
            <a:endParaRPr sz="2400">
              <a:solidFill>
                <a:schemeClr val="lt1"/>
              </a:solidFill>
              <a:latin typeface="Playfair Display"/>
              <a:ea typeface="Playfair Display"/>
              <a:cs typeface="Playfair Display"/>
              <a:sym typeface="Playfair Display"/>
            </a:endParaRPr>
          </a:p>
          <a:p>
            <a:pPr indent="-381000" lvl="0" marL="457200" rtl="0" algn="l">
              <a:spcBef>
                <a:spcPts val="0"/>
              </a:spcBef>
              <a:spcAft>
                <a:spcPts val="0"/>
              </a:spcAft>
              <a:buClr>
                <a:schemeClr val="lt1"/>
              </a:buClr>
              <a:buSzPts val="2400"/>
              <a:buFont typeface="Playfair Display"/>
              <a:buChar char="❖"/>
            </a:pPr>
            <a:r>
              <a:rPr lang="en" sz="2400">
                <a:solidFill>
                  <a:schemeClr val="lt1"/>
                </a:solidFill>
                <a:latin typeface="Playfair Display"/>
                <a:ea typeface="Playfair Display"/>
                <a:cs typeface="Playfair Display"/>
                <a:sym typeface="Playfair Display"/>
              </a:rPr>
              <a:t>Chest Pain</a:t>
            </a:r>
            <a:endParaRPr sz="2400">
              <a:solidFill>
                <a:schemeClr val="lt1"/>
              </a:solidFill>
              <a:latin typeface="Playfair Display"/>
              <a:ea typeface="Playfair Display"/>
              <a:cs typeface="Playfair Display"/>
              <a:sym typeface="Playfair Display"/>
            </a:endParaRPr>
          </a:p>
          <a:p>
            <a:pPr indent="-381000" lvl="0" marL="457200" rtl="0" algn="l">
              <a:spcBef>
                <a:spcPts val="0"/>
              </a:spcBef>
              <a:spcAft>
                <a:spcPts val="0"/>
              </a:spcAft>
              <a:buClr>
                <a:schemeClr val="lt1"/>
              </a:buClr>
              <a:buSzPts val="2400"/>
              <a:buFont typeface="Playfair Display"/>
              <a:buChar char="❖"/>
            </a:pPr>
            <a:r>
              <a:rPr lang="en" sz="2400">
                <a:solidFill>
                  <a:schemeClr val="lt1"/>
                </a:solidFill>
                <a:latin typeface="Playfair Display"/>
                <a:ea typeface="Playfair Display"/>
                <a:cs typeface="Playfair Display"/>
                <a:sym typeface="Playfair Display"/>
              </a:rPr>
              <a:t>Numbness</a:t>
            </a:r>
            <a:endParaRPr sz="2400">
              <a:solidFill>
                <a:schemeClr val="lt1"/>
              </a:solidFill>
              <a:latin typeface="Playfair Display"/>
              <a:ea typeface="Playfair Display"/>
              <a:cs typeface="Playfair Display"/>
              <a:sym typeface="Playfair Display"/>
            </a:endParaRPr>
          </a:p>
          <a:p>
            <a:pPr indent="0" lvl="0" marL="0" rtl="0" algn="l">
              <a:spcBef>
                <a:spcPts val="0"/>
              </a:spcBef>
              <a:spcAft>
                <a:spcPts val="0"/>
              </a:spcAft>
              <a:buNone/>
            </a:pPr>
            <a:r>
              <a:rPr lang="en" sz="1800">
                <a:solidFill>
                  <a:schemeClr val="lt1"/>
                </a:solidFill>
                <a:latin typeface="Playfair Display"/>
                <a:ea typeface="Playfair Display"/>
                <a:cs typeface="Playfair Display"/>
                <a:sym typeface="Playfair Display"/>
              </a:rPr>
              <a:t>*This is not an complete list</a:t>
            </a:r>
            <a:endParaRPr sz="1800">
              <a:solidFill>
                <a:schemeClr val="lt1"/>
              </a:solidFill>
              <a:latin typeface="Playfair Display"/>
              <a:ea typeface="Playfair Display"/>
              <a:cs typeface="Playfair Display"/>
              <a:sym typeface="Playfair Display"/>
            </a:endParaRPr>
          </a:p>
          <a:p>
            <a:pPr indent="0" lvl="0" marL="0" rtl="0" algn="l">
              <a:spcBef>
                <a:spcPts val="0"/>
              </a:spcBef>
              <a:spcAft>
                <a:spcPts val="0"/>
              </a:spcAft>
              <a:buNone/>
            </a:pPr>
            <a:r>
              <a:rPr lang="en">
                <a:solidFill>
                  <a:schemeClr val="lt1"/>
                </a:solidFill>
                <a:latin typeface="Playfair Display"/>
                <a:ea typeface="Playfair Display"/>
                <a:cs typeface="Playfair Display"/>
                <a:sym typeface="Playfair Display"/>
              </a:rPr>
              <a:t>https://www.mayoclinic.org/diseases-conditions/panic-attacks/symptoms-causes/syc-20376021</a:t>
            </a:r>
            <a:endParaRPr>
              <a:solidFill>
                <a:schemeClr val="lt1"/>
              </a:solidFill>
              <a:latin typeface="Playfair Display"/>
              <a:ea typeface="Playfair Display"/>
              <a:cs typeface="Playfair Display"/>
              <a:sym typeface="Playfair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4"/>
          <p:cNvSpPr txBox="1"/>
          <p:nvPr>
            <p:ph type="title"/>
          </p:nvPr>
        </p:nvSpPr>
        <p:spPr>
          <a:xfrm>
            <a:off x="471900" y="895850"/>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4800">
                <a:latin typeface="Playfair Display"/>
                <a:ea typeface="Playfair Display"/>
                <a:cs typeface="Playfair Display"/>
                <a:sym typeface="Playfair Display"/>
              </a:rPr>
              <a:t>Tips for Dealing with Panic Attacks</a:t>
            </a:r>
            <a:endParaRPr sz="4800">
              <a:latin typeface="Playfair Display"/>
              <a:ea typeface="Playfair Display"/>
              <a:cs typeface="Playfair Display"/>
              <a:sym typeface="Playfair Display"/>
            </a:endParaRPr>
          </a:p>
        </p:txBody>
      </p:sp>
      <p:sp>
        <p:nvSpPr>
          <p:cNvPr id="75" name="Google Shape;75;p14"/>
          <p:cNvSpPr txBox="1"/>
          <p:nvPr>
            <p:ph idx="1" type="body"/>
          </p:nvPr>
        </p:nvSpPr>
        <p:spPr>
          <a:xfrm>
            <a:off x="345700" y="1919075"/>
            <a:ext cx="8516700" cy="3056700"/>
          </a:xfrm>
          <a:prstGeom prst="rect">
            <a:avLst/>
          </a:prstGeom>
        </p:spPr>
        <p:txBody>
          <a:bodyPr anchorCtr="0" anchor="t" bIns="91425" lIns="91425" spcFirstLastPara="1" rIns="91425" wrap="square" tIns="91425">
            <a:normAutofit fontScale="85000" lnSpcReduction="10000"/>
          </a:bodyPr>
          <a:lstStyle/>
          <a:p>
            <a:pPr indent="-358140" lvl="0" marL="457200" rtl="0" algn="l">
              <a:spcBef>
                <a:spcPts val="0"/>
              </a:spcBef>
              <a:spcAft>
                <a:spcPts val="0"/>
              </a:spcAft>
              <a:buSzPct val="100000"/>
              <a:buFont typeface="Playfair Display"/>
              <a:buChar char="❖"/>
            </a:pPr>
            <a:r>
              <a:rPr lang="en" sz="2400">
                <a:latin typeface="Playfair Display"/>
                <a:ea typeface="Playfair Display"/>
                <a:cs typeface="Playfair Display"/>
                <a:sym typeface="Playfair Display"/>
              </a:rPr>
              <a:t>Use deep breathing exercises</a:t>
            </a:r>
            <a:endParaRPr sz="2400">
              <a:latin typeface="Playfair Display"/>
              <a:ea typeface="Playfair Display"/>
              <a:cs typeface="Playfair Display"/>
              <a:sym typeface="Playfair Display"/>
            </a:endParaRPr>
          </a:p>
          <a:p>
            <a:pPr indent="-358140" lvl="0" marL="457200" rtl="0" algn="l">
              <a:spcBef>
                <a:spcPts val="0"/>
              </a:spcBef>
              <a:spcAft>
                <a:spcPts val="0"/>
              </a:spcAft>
              <a:buSzPct val="100000"/>
              <a:buFont typeface="Playfair Display"/>
              <a:buChar char="❖"/>
            </a:pPr>
            <a:r>
              <a:rPr lang="en" sz="2400">
                <a:latin typeface="Playfair Display"/>
                <a:ea typeface="Playfair Display"/>
                <a:cs typeface="Playfair Display"/>
                <a:sym typeface="Playfair Display"/>
              </a:rPr>
              <a:t>Try your best to focus on the physical sensations of things around you</a:t>
            </a:r>
            <a:endParaRPr sz="2400">
              <a:latin typeface="Playfair Display"/>
              <a:ea typeface="Playfair Display"/>
              <a:cs typeface="Playfair Display"/>
              <a:sym typeface="Playfair Display"/>
            </a:endParaRPr>
          </a:p>
          <a:p>
            <a:pPr indent="-358140" lvl="0" marL="457200" rtl="0" algn="l">
              <a:spcBef>
                <a:spcPts val="0"/>
              </a:spcBef>
              <a:spcAft>
                <a:spcPts val="0"/>
              </a:spcAft>
              <a:buSzPct val="100000"/>
              <a:buFont typeface="Playfair Display"/>
              <a:buChar char="❖"/>
            </a:pPr>
            <a:r>
              <a:rPr lang="en" sz="2400">
                <a:latin typeface="Playfair Display"/>
                <a:ea typeface="Playfair Display"/>
                <a:cs typeface="Playfair Display"/>
                <a:sym typeface="Playfair Display"/>
              </a:rPr>
              <a:t>Recognize that it is a panic attack and that it will pass</a:t>
            </a:r>
            <a:endParaRPr sz="2400">
              <a:latin typeface="Playfair Display"/>
              <a:ea typeface="Playfair Display"/>
              <a:cs typeface="Playfair Display"/>
              <a:sym typeface="Playfair Display"/>
            </a:endParaRPr>
          </a:p>
          <a:p>
            <a:pPr indent="-358140" lvl="0" marL="457200" rtl="0" algn="l">
              <a:spcBef>
                <a:spcPts val="0"/>
              </a:spcBef>
              <a:spcAft>
                <a:spcPts val="0"/>
              </a:spcAft>
              <a:buSzPct val="100000"/>
              <a:buFont typeface="Playfair Display"/>
              <a:buChar char="❖"/>
            </a:pPr>
            <a:r>
              <a:rPr lang="en" sz="2400">
                <a:latin typeface="Playfair Display"/>
                <a:ea typeface="Playfair Display"/>
                <a:cs typeface="Playfair Display"/>
                <a:sym typeface="Playfair Display"/>
              </a:rPr>
              <a:t>Note: Each panic attack is different and these techniques may not work for everyone. If you suffer from frequent panic attacks, you can also always reach out to CAPS for help and support. </a:t>
            </a:r>
            <a:endParaRPr sz="2400">
              <a:latin typeface="Playfair Display"/>
              <a:ea typeface="Playfair Display"/>
              <a:cs typeface="Playfair Display"/>
              <a:sym typeface="Playfair Display"/>
            </a:endParaRPr>
          </a:p>
          <a:p>
            <a:pPr indent="0" lvl="0" marL="0" rtl="0" algn="l">
              <a:spcBef>
                <a:spcPts val="1200"/>
              </a:spcBef>
              <a:spcAft>
                <a:spcPts val="1200"/>
              </a:spcAft>
              <a:buNone/>
            </a:pPr>
            <a:r>
              <a:rPr lang="en" sz="1600">
                <a:latin typeface="Playfair Display"/>
                <a:ea typeface="Playfair Display"/>
                <a:cs typeface="Playfair Display"/>
                <a:sym typeface="Playfair Display"/>
              </a:rPr>
              <a:t>https://www.healthline.com/health/how-to-stop-a-panic-attack#2.-Recognize-that-youre-having-a-panic-attack</a:t>
            </a:r>
            <a:endParaRPr sz="1600">
              <a:latin typeface="Playfair Display"/>
              <a:ea typeface="Playfair Display"/>
              <a:cs typeface="Playfair Display"/>
              <a:sym typeface="Playfair Display"/>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1A237E"/>
      </a:accent5>
      <a:accent6>
        <a:srgbClr val="F4B400"/>
      </a:accent6>
      <a:hlink>
        <a:srgbClr val="1A237E"/>
      </a:hlink>
      <a:folHlink>
        <a:srgbClr val="1A2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