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5143500" cx="9144000"/>
  <p:notesSz cx="6858000" cy="9144000"/>
  <p:embeddedFontLst>
    <p:embeddedFont>
      <p:font typeface="Raleway"/>
      <p:regular r:id="rId9"/>
      <p:bold r:id="rId10"/>
      <p:italic r:id="rId11"/>
      <p:boldItalic r:id="rId12"/>
    </p:embeddedFont>
    <p:embeddedFont>
      <p:font typeface="Lato"/>
      <p:regular r:id="rId13"/>
      <p:bold r:id="rId14"/>
      <p:italic r:id="rId15"/>
      <p:boldItalic r:id="rId16"/>
    </p:embeddedFont>
    <p:embeddedFont>
      <p:font typeface="Montserrat"/>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11" Type="http://schemas.openxmlformats.org/officeDocument/2006/relationships/font" Target="fonts/Raleway-italic.fntdata"/><Relationship Id="rId10" Type="http://schemas.openxmlformats.org/officeDocument/2006/relationships/font" Target="fonts/Raleway-bold.fntdata"/><Relationship Id="rId13" Type="http://schemas.openxmlformats.org/officeDocument/2006/relationships/font" Target="fonts/Lato-regular.fntdata"/><Relationship Id="rId12" Type="http://schemas.openxmlformats.org/officeDocument/2006/relationships/font" Target="fonts/Raleway-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aleway-regular.fntdata"/><Relationship Id="rId15" Type="http://schemas.openxmlformats.org/officeDocument/2006/relationships/font" Target="fonts/Lato-italic.fntdata"/><Relationship Id="rId14" Type="http://schemas.openxmlformats.org/officeDocument/2006/relationships/font" Target="fonts/Lato-bold.fntdata"/><Relationship Id="rId17" Type="http://schemas.openxmlformats.org/officeDocument/2006/relationships/font" Target="fonts/Montserrat-regular.fntdata"/><Relationship Id="rId16" Type="http://schemas.openxmlformats.org/officeDocument/2006/relationships/font" Target="fonts/Lato-boldItalic.fntdata"/><Relationship Id="rId5" Type="http://schemas.openxmlformats.org/officeDocument/2006/relationships/notesMaster" Target="notesMasters/notesMaster1.xml"/><Relationship Id="rId19" Type="http://schemas.openxmlformats.org/officeDocument/2006/relationships/font" Target="fonts/Montserrat-italic.fntdata"/><Relationship Id="rId6" Type="http://schemas.openxmlformats.org/officeDocument/2006/relationships/slide" Target="slides/slide1.xml"/><Relationship Id="rId18" Type="http://schemas.openxmlformats.org/officeDocument/2006/relationships/font" Target="fonts/Montserrat-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ba7375fd81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ba7375fd81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ba7375fd81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ba7375fd81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hyperlink" Target="http://www.youtube.com/watch?v=XiCrniLQGYc" TargetMode="Externa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3"/>
          <p:cNvSpPr txBox="1"/>
          <p:nvPr>
            <p:ph type="title"/>
          </p:nvPr>
        </p:nvSpPr>
        <p:spPr>
          <a:xfrm>
            <a:off x="729450" y="556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Depression</a:t>
            </a:r>
            <a:endParaRPr/>
          </a:p>
        </p:txBody>
      </p:sp>
      <p:pic>
        <p:nvPicPr>
          <p:cNvPr descr="At its worst, depression can be a frightening, debilitating condition. Millions of people around the world live with depression. Many of these individuals and their families are afraid to talk about their struggles, and don't know where to turn for help. However, depression is largely preventable and treatable. Recognizing depression and seeking help is the first and most critical towards recovery. &#10;&#10;In collaboration with WHO to mark World Mental Health Day, writer and illustrator Matthew Johnstone tells the story of overcoming the &quot;black dog of depression&quot;. More information on the book can be found here: http://matthewjohnstone.com.au/&#10; &#10;For more information on mental health, please visit: http://www.who.int/topics/mental_health/en/&#10;&#10;Disclaimer: This video may contain links and references to third party-websites. WHO is not responsible for, and does not endorse or promote, the content of any of these websites and the use thereof." id="87" name="Google Shape;87;p13" title="I had a black dog, his name was depression">
            <a:hlinkClick r:id="rId3"/>
          </p:cNvPr>
          <p:cNvPicPr preferRelativeResize="0"/>
          <p:nvPr/>
        </p:nvPicPr>
        <p:blipFill>
          <a:blip r:embed="rId4">
            <a:alphaModFix/>
          </a:blip>
          <a:stretch>
            <a:fillRect/>
          </a:stretch>
        </p:blipFill>
        <p:spPr>
          <a:xfrm>
            <a:off x="2287800" y="1265675"/>
            <a:ext cx="4572000" cy="3429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gtEl>
                                        <p:attrNameLst>
                                          <p:attrName>style.visibility</p:attrName>
                                        </p:attrNameLst>
                                      </p:cBhvr>
                                      <p:to>
                                        <p:strVal val="visible"/>
                                      </p:to>
                                    </p:set>
                                    <p:animEffect filter="fade" transition="in">
                                      <p:cBhvr>
                                        <p:cTn dur="1000"/>
                                        <p:tgtEl>
                                          <p:spTgt spid="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4"/>
          <p:cNvSpPr txBox="1"/>
          <p:nvPr>
            <p:ph type="title"/>
          </p:nvPr>
        </p:nvSpPr>
        <p:spPr>
          <a:xfrm>
            <a:off x="729450" y="556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Depression?</a:t>
            </a:r>
            <a:endParaRPr/>
          </a:p>
        </p:txBody>
      </p:sp>
      <p:sp>
        <p:nvSpPr>
          <p:cNvPr id="93" name="Google Shape;93;p14"/>
          <p:cNvSpPr txBox="1"/>
          <p:nvPr>
            <p:ph idx="1" type="body"/>
          </p:nvPr>
        </p:nvSpPr>
        <p:spPr>
          <a:xfrm>
            <a:off x="868750" y="1993100"/>
            <a:ext cx="6214200" cy="2882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t>Signs and Symptoms:</a:t>
            </a:r>
            <a:endParaRPr b="1"/>
          </a:p>
          <a:p>
            <a:pPr indent="-304800" lvl="0" marL="457200" rtl="0" algn="l">
              <a:spcBef>
                <a:spcPts val="0"/>
              </a:spcBef>
              <a:spcAft>
                <a:spcPts val="0"/>
              </a:spcAft>
              <a:buClr>
                <a:schemeClr val="accent1"/>
              </a:buClr>
              <a:buSzPts val="1200"/>
              <a:buFont typeface="Lato"/>
              <a:buChar char="●"/>
            </a:pPr>
            <a:r>
              <a:rPr b="1" lang="en">
                <a:solidFill>
                  <a:schemeClr val="dk1"/>
                </a:solidFill>
              </a:rPr>
              <a:t>Persistent </a:t>
            </a:r>
            <a:r>
              <a:rPr lang="en" sz="1200"/>
              <a:t>sad, anxious, or “empty” mood</a:t>
            </a:r>
            <a:endParaRPr sz="1200"/>
          </a:p>
          <a:p>
            <a:pPr indent="-304800" lvl="0" marL="457200" rtl="0" algn="l">
              <a:spcBef>
                <a:spcPts val="0"/>
              </a:spcBef>
              <a:spcAft>
                <a:spcPts val="0"/>
              </a:spcAft>
              <a:buClr>
                <a:schemeClr val="accent1"/>
              </a:buClr>
              <a:buSzPts val="1200"/>
              <a:buFont typeface="Lato"/>
              <a:buChar char="●"/>
            </a:pPr>
            <a:r>
              <a:rPr lang="en" sz="1200"/>
              <a:t>Feelings of </a:t>
            </a:r>
            <a:r>
              <a:rPr b="1" lang="en">
                <a:solidFill>
                  <a:schemeClr val="accent3"/>
                </a:solidFill>
              </a:rPr>
              <a:t>hopelessness </a:t>
            </a:r>
            <a:r>
              <a:rPr lang="en" sz="1200"/>
              <a:t>or </a:t>
            </a:r>
            <a:r>
              <a:rPr b="1" lang="en">
                <a:solidFill>
                  <a:schemeClr val="accent3"/>
                </a:solidFill>
              </a:rPr>
              <a:t>pessimism</a:t>
            </a:r>
            <a:endParaRPr b="1">
              <a:solidFill>
                <a:schemeClr val="accent3"/>
              </a:solidFill>
            </a:endParaRPr>
          </a:p>
          <a:p>
            <a:pPr indent="-304800" lvl="0" marL="457200" rtl="0" algn="l">
              <a:spcBef>
                <a:spcPts val="0"/>
              </a:spcBef>
              <a:spcAft>
                <a:spcPts val="0"/>
              </a:spcAft>
              <a:buClr>
                <a:schemeClr val="accent1"/>
              </a:buClr>
              <a:buSzPts val="1200"/>
              <a:buFont typeface="Lato"/>
              <a:buChar char="●"/>
            </a:pPr>
            <a:r>
              <a:rPr lang="en" sz="1200"/>
              <a:t>Feelings of </a:t>
            </a:r>
            <a:r>
              <a:rPr b="1" lang="en">
                <a:solidFill>
                  <a:schemeClr val="dk1"/>
                </a:solidFill>
              </a:rPr>
              <a:t>guilt</a:t>
            </a:r>
            <a:r>
              <a:rPr lang="en" sz="1200"/>
              <a:t>, </a:t>
            </a:r>
            <a:r>
              <a:rPr b="1" lang="en">
                <a:solidFill>
                  <a:schemeClr val="dk1"/>
                </a:solidFill>
              </a:rPr>
              <a:t>worthlessness</a:t>
            </a:r>
            <a:r>
              <a:rPr lang="en" sz="1200"/>
              <a:t>, or </a:t>
            </a:r>
            <a:r>
              <a:rPr b="1" lang="en">
                <a:solidFill>
                  <a:schemeClr val="dk1"/>
                </a:solidFill>
              </a:rPr>
              <a:t>helplessness</a:t>
            </a:r>
            <a:endParaRPr/>
          </a:p>
          <a:p>
            <a:pPr indent="-304800" lvl="0" marL="457200" rtl="0" algn="l">
              <a:spcBef>
                <a:spcPts val="0"/>
              </a:spcBef>
              <a:spcAft>
                <a:spcPts val="0"/>
              </a:spcAft>
              <a:buClr>
                <a:schemeClr val="accent1"/>
              </a:buClr>
              <a:buSzPts val="1200"/>
              <a:buFont typeface="Lato"/>
              <a:buChar char="●"/>
            </a:pPr>
            <a:r>
              <a:rPr b="1" lang="en">
                <a:solidFill>
                  <a:schemeClr val="accent3"/>
                </a:solidFill>
              </a:rPr>
              <a:t>Loss of interest or pleasure</a:t>
            </a:r>
            <a:r>
              <a:rPr lang="en" sz="1200"/>
              <a:t> in hobbies or activities</a:t>
            </a:r>
            <a:endParaRPr sz="1200"/>
          </a:p>
          <a:p>
            <a:pPr indent="-304800" lvl="0" marL="457200" rtl="0" algn="l">
              <a:spcBef>
                <a:spcPts val="0"/>
              </a:spcBef>
              <a:spcAft>
                <a:spcPts val="0"/>
              </a:spcAft>
              <a:buClr>
                <a:schemeClr val="accent1"/>
              </a:buClr>
              <a:buSzPts val="1200"/>
              <a:buFont typeface="Lato"/>
              <a:buChar char="●"/>
            </a:pPr>
            <a:r>
              <a:rPr b="1" lang="en">
                <a:solidFill>
                  <a:schemeClr val="dk1"/>
                </a:solidFill>
              </a:rPr>
              <a:t>Decreased energy</a:t>
            </a:r>
            <a:r>
              <a:rPr lang="en" sz="1200"/>
              <a:t>, fatigue, or being “slowed down”</a:t>
            </a:r>
            <a:endParaRPr sz="1200"/>
          </a:p>
          <a:p>
            <a:pPr indent="-304800" lvl="0" marL="457200" rtl="0" algn="l">
              <a:spcBef>
                <a:spcPts val="0"/>
              </a:spcBef>
              <a:spcAft>
                <a:spcPts val="0"/>
              </a:spcAft>
              <a:buClr>
                <a:schemeClr val="accent1"/>
              </a:buClr>
              <a:buSzPts val="1200"/>
              <a:buFont typeface="Lato"/>
              <a:buChar char="●"/>
            </a:pPr>
            <a:r>
              <a:rPr lang="en" sz="1200"/>
              <a:t>Difficulty </a:t>
            </a:r>
            <a:r>
              <a:rPr b="1" lang="en">
                <a:solidFill>
                  <a:schemeClr val="accent3"/>
                </a:solidFill>
              </a:rPr>
              <a:t>concentrating</a:t>
            </a:r>
            <a:r>
              <a:rPr lang="en" sz="1200"/>
              <a:t>, </a:t>
            </a:r>
            <a:r>
              <a:rPr b="1" lang="en">
                <a:solidFill>
                  <a:schemeClr val="accent3"/>
                </a:solidFill>
              </a:rPr>
              <a:t>remembering</a:t>
            </a:r>
            <a:r>
              <a:rPr lang="en" sz="1200"/>
              <a:t>, or </a:t>
            </a:r>
            <a:r>
              <a:rPr b="1" lang="en">
                <a:solidFill>
                  <a:schemeClr val="accent3"/>
                </a:solidFill>
              </a:rPr>
              <a:t>making decisions</a:t>
            </a:r>
            <a:endParaRPr b="1">
              <a:solidFill>
                <a:schemeClr val="accent3"/>
              </a:solidFill>
            </a:endParaRPr>
          </a:p>
          <a:p>
            <a:pPr indent="-304800" lvl="0" marL="457200" rtl="0" algn="l">
              <a:spcBef>
                <a:spcPts val="0"/>
              </a:spcBef>
              <a:spcAft>
                <a:spcPts val="0"/>
              </a:spcAft>
              <a:buClr>
                <a:schemeClr val="accent1"/>
              </a:buClr>
              <a:buSzPts val="1200"/>
              <a:buFont typeface="Lato"/>
              <a:buChar char="●"/>
            </a:pPr>
            <a:r>
              <a:rPr b="1" lang="en">
                <a:solidFill>
                  <a:schemeClr val="dk1"/>
                </a:solidFill>
              </a:rPr>
              <a:t>Difficulty sleeping</a:t>
            </a:r>
            <a:r>
              <a:rPr lang="en" sz="1200"/>
              <a:t>, early-morning awakening, or oversleeping</a:t>
            </a:r>
            <a:endParaRPr sz="1200"/>
          </a:p>
          <a:p>
            <a:pPr indent="-304800" lvl="0" marL="457200" rtl="0" algn="l">
              <a:spcBef>
                <a:spcPts val="0"/>
              </a:spcBef>
              <a:spcAft>
                <a:spcPts val="0"/>
              </a:spcAft>
              <a:buClr>
                <a:schemeClr val="accent1"/>
              </a:buClr>
              <a:buSzPts val="1200"/>
              <a:buFont typeface="Lato"/>
              <a:buChar char="●"/>
            </a:pPr>
            <a:r>
              <a:rPr b="1" lang="en">
                <a:solidFill>
                  <a:schemeClr val="accent3"/>
                </a:solidFill>
              </a:rPr>
              <a:t>Appetite </a:t>
            </a:r>
            <a:r>
              <a:rPr lang="en" sz="1200"/>
              <a:t>and/or </a:t>
            </a:r>
            <a:r>
              <a:rPr b="1" lang="en">
                <a:solidFill>
                  <a:schemeClr val="accent3"/>
                </a:solidFill>
              </a:rPr>
              <a:t>weight changes</a:t>
            </a:r>
            <a:endParaRPr b="1">
              <a:solidFill>
                <a:schemeClr val="accent3"/>
              </a:solidFill>
            </a:endParaRPr>
          </a:p>
          <a:p>
            <a:pPr indent="-304800" lvl="0" marL="457200" rtl="0" algn="l">
              <a:spcBef>
                <a:spcPts val="0"/>
              </a:spcBef>
              <a:spcAft>
                <a:spcPts val="0"/>
              </a:spcAft>
              <a:buClr>
                <a:schemeClr val="accent1"/>
              </a:buClr>
              <a:buSzPts val="1200"/>
              <a:buFont typeface="Lato"/>
              <a:buChar char="●"/>
            </a:pPr>
            <a:r>
              <a:rPr lang="en" sz="1200"/>
              <a:t>Thoughts of </a:t>
            </a:r>
            <a:r>
              <a:rPr b="1" lang="en">
                <a:solidFill>
                  <a:schemeClr val="dk1"/>
                </a:solidFill>
              </a:rPr>
              <a:t>death </a:t>
            </a:r>
            <a:r>
              <a:rPr lang="en" sz="1200"/>
              <a:t>or </a:t>
            </a:r>
            <a:r>
              <a:rPr b="1" lang="en">
                <a:solidFill>
                  <a:schemeClr val="dk1"/>
                </a:solidFill>
              </a:rPr>
              <a:t>suicide </a:t>
            </a:r>
            <a:r>
              <a:rPr lang="en" sz="1200"/>
              <a:t>or </a:t>
            </a:r>
            <a:r>
              <a:rPr b="1" lang="en">
                <a:solidFill>
                  <a:schemeClr val="dk1"/>
                </a:solidFill>
              </a:rPr>
              <a:t>suicide attempts</a:t>
            </a:r>
            <a:endParaRPr b="1">
              <a:solidFill>
                <a:schemeClr val="dk1"/>
              </a:solidFill>
            </a:endParaRPr>
          </a:p>
          <a:p>
            <a:pPr indent="-304800" lvl="0" marL="457200" rtl="0" algn="l">
              <a:spcBef>
                <a:spcPts val="0"/>
              </a:spcBef>
              <a:spcAft>
                <a:spcPts val="0"/>
              </a:spcAft>
              <a:buClr>
                <a:schemeClr val="accent1"/>
              </a:buClr>
              <a:buSzPts val="1200"/>
              <a:buFont typeface="Lato"/>
              <a:buChar char="●"/>
            </a:pPr>
            <a:r>
              <a:rPr b="1" lang="en">
                <a:solidFill>
                  <a:schemeClr val="accent3"/>
                </a:solidFill>
              </a:rPr>
              <a:t>Restlessness </a:t>
            </a:r>
            <a:r>
              <a:rPr lang="en" sz="1200"/>
              <a:t>or </a:t>
            </a:r>
            <a:r>
              <a:rPr b="1" lang="en">
                <a:solidFill>
                  <a:schemeClr val="accent3"/>
                </a:solidFill>
              </a:rPr>
              <a:t>irritability</a:t>
            </a:r>
            <a:endParaRPr/>
          </a:p>
        </p:txBody>
      </p:sp>
      <p:sp>
        <p:nvSpPr>
          <p:cNvPr id="94" name="Google Shape;94;p14"/>
          <p:cNvSpPr txBox="1"/>
          <p:nvPr>
            <p:ph idx="1" type="body"/>
          </p:nvPr>
        </p:nvSpPr>
        <p:spPr>
          <a:xfrm>
            <a:off x="1247375" y="1375191"/>
            <a:ext cx="7688700" cy="640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Major Depressive Disorder (MDD), also called clinical depression, is a mood disorder characterized by several distressing symptoms that impact an individual’s ability to function in daily life.</a:t>
            </a:r>
            <a:endParaRPr/>
          </a:p>
        </p:txBody>
      </p:sp>
      <p:sp>
        <p:nvSpPr>
          <p:cNvPr id="95" name="Google Shape;95;p14"/>
          <p:cNvSpPr/>
          <p:nvPr/>
        </p:nvSpPr>
        <p:spPr>
          <a:xfrm>
            <a:off x="921538" y="1509703"/>
            <a:ext cx="289200" cy="2892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4"/>
          <p:cNvSpPr/>
          <p:nvPr/>
        </p:nvSpPr>
        <p:spPr>
          <a:xfrm>
            <a:off x="921551" y="1509700"/>
            <a:ext cx="289200" cy="289200"/>
          </a:xfrm>
          <a:prstGeom prst="pie">
            <a:avLst>
              <a:gd fmla="val 21584072" name="adj1"/>
              <a:gd fmla="val 16200000" name="adj2"/>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4"/>
          <p:cNvSpPr txBox="1"/>
          <p:nvPr>
            <p:ph idx="1" type="body"/>
          </p:nvPr>
        </p:nvSpPr>
        <p:spPr>
          <a:xfrm>
            <a:off x="5830100" y="2230038"/>
            <a:ext cx="3040500" cy="9477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
                <a:latin typeface="Montserrat"/>
                <a:ea typeface="Montserrat"/>
                <a:cs typeface="Montserrat"/>
                <a:sym typeface="Montserrat"/>
              </a:rPr>
              <a:t>We all experience sadness (and the other listed symptoms) at some point in our lives. </a:t>
            </a:r>
            <a:endParaRPr>
              <a:latin typeface="Montserrat"/>
              <a:ea typeface="Montserrat"/>
              <a:cs typeface="Montserrat"/>
              <a:sym typeface="Montserrat"/>
            </a:endParaRPr>
          </a:p>
        </p:txBody>
      </p:sp>
      <p:sp>
        <p:nvSpPr>
          <p:cNvPr id="98" name="Google Shape;98;p14"/>
          <p:cNvSpPr txBox="1"/>
          <p:nvPr>
            <p:ph idx="1" type="body"/>
          </p:nvPr>
        </p:nvSpPr>
        <p:spPr>
          <a:xfrm>
            <a:off x="5830100" y="3177750"/>
            <a:ext cx="3040500" cy="1228800"/>
          </a:xfrm>
          <a:prstGeom prst="rect">
            <a:avLst/>
          </a:prstGeom>
        </p:spPr>
        <p:txBody>
          <a:bodyPr anchorCtr="0" anchor="t" bIns="91425" lIns="91425" spcFirstLastPara="1" rIns="91425" wrap="square" tIns="91425">
            <a:normAutofit lnSpcReduction="10000"/>
          </a:bodyPr>
          <a:lstStyle/>
          <a:p>
            <a:pPr indent="0" lvl="0" marL="0" rtl="0" algn="ctr">
              <a:spcBef>
                <a:spcPts val="0"/>
              </a:spcBef>
              <a:spcAft>
                <a:spcPts val="1200"/>
              </a:spcAft>
              <a:buNone/>
            </a:pPr>
            <a:r>
              <a:rPr lang="en">
                <a:latin typeface="Montserrat"/>
                <a:ea typeface="Montserrat"/>
                <a:cs typeface="Montserrat"/>
                <a:sym typeface="Montserrat"/>
              </a:rPr>
              <a:t>What makes clinical depression different is that the symptoms are persistent (for at least 2 weeks) and they impact a person’s ability to function.</a:t>
            </a:r>
            <a:endParaRPr>
              <a:latin typeface="Montserrat"/>
              <a:ea typeface="Montserrat"/>
              <a:cs typeface="Montserrat"/>
              <a:sym typeface="Montserrat"/>
            </a:endParaRPr>
          </a:p>
        </p:txBody>
      </p:sp>
      <p:sp>
        <p:nvSpPr>
          <p:cNvPr id="99" name="Google Shape;99;p14"/>
          <p:cNvSpPr txBox="1"/>
          <p:nvPr/>
        </p:nvSpPr>
        <p:spPr>
          <a:xfrm>
            <a:off x="4689200" y="4792275"/>
            <a:ext cx="47148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accent1"/>
                </a:solidFill>
                <a:latin typeface="Lato"/>
                <a:ea typeface="Lato"/>
                <a:cs typeface="Lato"/>
                <a:sym typeface="Lato"/>
              </a:rPr>
              <a:t>https://www.nimh.nih.gov/health/publications/depression/index.shtml</a:t>
            </a:r>
            <a:endParaRPr sz="1100">
              <a:solidFill>
                <a:schemeClr val="accent1"/>
              </a:solidFill>
              <a:latin typeface="Lato"/>
              <a:ea typeface="Lato"/>
              <a:cs typeface="Lato"/>
              <a:sym typeface="Lato"/>
            </a:endParaRPr>
          </a:p>
        </p:txBody>
      </p:sp>
      <p:sp>
        <p:nvSpPr>
          <p:cNvPr id="100" name="Google Shape;100;p14"/>
          <p:cNvSpPr/>
          <p:nvPr/>
        </p:nvSpPr>
        <p:spPr>
          <a:xfrm>
            <a:off x="7200900" y="3118250"/>
            <a:ext cx="214325" cy="59500"/>
          </a:xfrm>
          <a:prstGeom prst="flowChartDecision">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5"/>
          <p:cNvSpPr txBox="1"/>
          <p:nvPr>
            <p:ph type="title"/>
          </p:nvPr>
        </p:nvSpPr>
        <p:spPr>
          <a:xfrm>
            <a:off x="729450" y="5566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Other types of depression</a:t>
            </a:r>
            <a:endParaRPr/>
          </a:p>
        </p:txBody>
      </p:sp>
      <p:sp>
        <p:nvSpPr>
          <p:cNvPr id="106" name="Google Shape;106;p15"/>
          <p:cNvSpPr txBox="1"/>
          <p:nvPr>
            <p:ph idx="1" type="body"/>
          </p:nvPr>
        </p:nvSpPr>
        <p:spPr>
          <a:xfrm>
            <a:off x="729450" y="1459700"/>
            <a:ext cx="7478700" cy="2882700"/>
          </a:xfrm>
          <a:prstGeom prst="rect">
            <a:avLst/>
          </a:prstGeom>
        </p:spPr>
        <p:txBody>
          <a:bodyPr anchorCtr="0" anchor="t" bIns="91425" lIns="91425" spcFirstLastPara="1" rIns="91425" wrap="square" tIns="91425">
            <a:normAutofit/>
          </a:bodyPr>
          <a:lstStyle/>
          <a:p>
            <a:pPr indent="-311150" lvl="0" marL="457200" rtl="0" algn="l">
              <a:spcBef>
                <a:spcPts val="2300"/>
              </a:spcBef>
              <a:spcAft>
                <a:spcPts val="0"/>
              </a:spcAft>
              <a:buClr>
                <a:schemeClr val="accent1"/>
              </a:buClr>
              <a:buSzPts val="1300"/>
              <a:buFont typeface="Lato"/>
              <a:buChar char="●"/>
            </a:pPr>
            <a:r>
              <a:rPr b="1" lang="en" sz="1500">
                <a:solidFill>
                  <a:schemeClr val="dk1"/>
                </a:solidFill>
              </a:rPr>
              <a:t>Persistent depressive disorder (dysthymia):</a:t>
            </a:r>
            <a:r>
              <a:rPr b="1" lang="en" sz="1400">
                <a:solidFill>
                  <a:schemeClr val="dk1"/>
                </a:solidFill>
              </a:rPr>
              <a:t> </a:t>
            </a:r>
            <a:r>
              <a:rPr lang="en" sz="1400"/>
              <a:t>having symptoms of depression that last for at least 2 years. A person diagnosed with this form of depression may have episodes of major depression along with periods of less severe symptoms.</a:t>
            </a:r>
            <a:endParaRPr sz="1400"/>
          </a:p>
          <a:p>
            <a:pPr indent="-311150" lvl="0" marL="457200" rtl="0" algn="l">
              <a:spcBef>
                <a:spcPts val="1000"/>
              </a:spcBef>
              <a:spcAft>
                <a:spcPts val="0"/>
              </a:spcAft>
              <a:buClr>
                <a:schemeClr val="accent1"/>
              </a:buClr>
              <a:buSzPts val="1300"/>
              <a:buFont typeface="Lato"/>
              <a:buChar char="●"/>
            </a:pPr>
            <a:r>
              <a:rPr b="1" lang="en" sz="1500">
                <a:solidFill>
                  <a:schemeClr val="accent3"/>
                </a:solidFill>
              </a:rPr>
              <a:t>Perinatal Depression: </a:t>
            </a:r>
            <a:r>
              <a:rPr lang="en" sz="1400"/>
              <a:t>Women with perinatal depression experience full-blown major depression during pregnancy or after delivery (postpartum depression).</a:t>
            </a:r>
            <a:endParaRPr sz="1400"/>
          </a:p>
          <a:p>
            <a:pPr indent="-311150" lvl="0" marL="457200" rtl="0" algn="l">
              <a:spcBef>
                <a:spcPts val="1000"/>
              </a:spcBef>
              <a:spcAft>
                <a:spcPts val="1000"/>
              </a:spcAft>
              <a:buClr>
                <a:schemeClr val="accent1"/>
              </a:buClr>
              <a:buSzPts val="1300"/>
              <a:buFont typeface="Lato"/>
              <a:buChar char="●"/>
            </a:pPr>
            <a:r>
              <a:rPr b="1" lang="en" sz="1500">
                <a:solidFill>
                  <a:schemeClr val="dk1"/>
                </a:solidFill>
              </a:rPr>
              <a:t>Seasonal Affective Disorder (SAD):</a:t>
            </a:r>
            <a:r>
              <a:rPr b="1" lang="en" sz="1400">
                <a:solidFill>
                  <a:schemeClr val="dk1"/>
                </a:solidFill>
              </a:rPr>
              <a:t> </a:t>
            </a:r>
            <a:r>
              <a:rPr lang="en" sz="1400"/>
              <a:t>SAD is a type of depression that comes and goes with the seasons, typically starting in the late fall and early winter and going away during the spring and summer.</a:t>
            </a:r>
            <a:endParaRPr b="1" sz="1400">
              <a:solidFill>
                <a:schemeClr val="dk1"/>
              </a:solidFill>
            </a:endParaRPr>
          </a:p>
        </p:txBody>
      </p:sp>
      <p:sp>
        <p:nvSpPr>
          <p:cNvPr id="107" name="Google Shape;107;p15"/>
          <p:cNvSpPr txBox="1"/>
          <p:nvPr>
            <p:ph idx="1" type="body"/>
          </p:nvPr>
        </p:nvSpPr>
        <p:spPr>
          <a:xfrm>
            <a:off x="919500" y="4150575"/>
            <a:ext cx="7305000" cy="640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For more information, or to get help if you or someone you know is struggling with depression, go to caps.byu.edu or call the CAPS office at 801-422-3035</a:t>
            </a:r>
            <a:endParaRPr/>
          </a:p>
        </p:txBody>
      </p:sp>
      <p:sp>
        <p:nvSpPr>
          <p:cNvPr id="108" name="Google Shape;108;p15"/>
          <p:cNvSpPr txBox="1"/>
          <p:nvPr/>
        </p:nvSpPr>
        <p:spPr>
          <a:xfrm>
            <a:off x="4689200" y="4792275"/>
            <a:ext cx="47148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accent1"/>
                </a:solidFill>
                <a:latin typeface="Lato"/>
                <a:ea typeface="Lato"/>
                <a:cs typeface="Lato"/>
                <a:sym typeface="Lato"/>
              </a:rPr>
              <a:t>https://www.nimh.nih.gov/health/publications/depression/index.shtml</a:t>
            </a:r>
            <a:endParaRPr sz="1100">
              <a:solidFill>
                <a:schemeClr val="accent1"/>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