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embeddedFontLst>
    <p:embeddedFont>
      <p:font typeface="Lora"/>
      <p:regular r:id="rId8"/>
      <p:bold r:id="rId9"/>
      <p:italic r:id="rId10"/>
      <p:boldItalic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font" Target="fonts/Lora-boldItalic.fntdata"/><Relationship Id="rId10" Type="http://schemas.openxmlformats.org/officeDocument/2006/relationships/font" Target="fonts/Lora-italic.fntdata"/><Relationship Id="rId9" Type="http://schemas.openxmlformats.org/officeDocument/2006/relationships/font" Target="fonts/Lora-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Lora-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bcf425cc2c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bcf425cc2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jp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23022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solidFill>
                  <a:srgbClr val="000000"/>
                </a:solidFill>
                <a:highlight>
                  <a:srgbClr val="EA9999"/>
                </a:highlight>
                <a:latin typeface="Lora"/>
                <a:ea typeface="Lora"/>
                <a:cs typeface="Lora"/>
                <a:sym typeface="Lora"/>
              </a:rPr>
              <a:t>Self Care: Support Systems</a:t>
            </a:r>
            <a:endParaRPr>
              <a:solidFill>
                <a:srgbClr val="000000"/>
              </a:solidFill>
              <a:highlight>
                <a:srgbClr val="EA9999"/>
              </a:highlight>
              <a:latin typeface="Lora"/>
              <a:ea typeface="Lora"/>
              <a:cs typeface="Lora"/>
              <a:sym typeface="Lora"/>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pic>
        <p:nvPicPr>
          <p:cNvPr id="56" name="Google Shape;56;p13"/>
          <p:cNvPicPr preferRelativeResize="0"/>
          <p:nvPr/>
        </p:nvPicPr>
        <p:blipFill>
          <a:blip r:embed="rId4">
            <a:alphaModFix/>
          </a:blip>
          <a:stretch>
            <a:fillRect/>
          </a:stretch>
        </p:blipFill>
        <p:spPr>
          <a:xfrm rot="-786340">
            <a:off x="719550" y="2298826"/>
            <a:ext cx="2600323" cy="26767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0" name="Shape 60"/>
        <p:cNvGrpSpPr/>
        <p:nvPr/>
      </p:nvGrpSpPr>
      <p:grpSpPr>
        <a:xfrm>
          <a:off x="0" y="0"/>
          <a:ext cx="0" cy="0"/>
          <a:chOff x="0" y="0"/>
          <a:chExt cx="0" cy="0"/>
        </a:xfrm>
      </p:grpSpPr>
      <p:sp>
        <p:nvSpPr>
          <p:cNvPr id="61" name="Google Shape;61;p14"/>
          <p:cNvSpPr txBox="1"/>
          <p:nvPr>
            <p:ph type="title"/>
          </p:nvPr>
        </p:nvSpPr>
        <p:spPr>
          <a:xfrm>
            <a:off x="311700" y="881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highlight>
                  <a:srgbClr val="C27BA0"/>
                </a:highlight>
                <a:latin typeface="Lora"/>
                <a:ea typeface="Lora"/>
                <a:cs typeface="Lora"/>
                <a:sym typeface="Lora"/>
              </a:rPr>
              <a:t>Having and utilizing a support system can have a hugely positive impact during times of difficulty. They can comfort, advise, and help you through your trials. </a:t>
            </a:r>
            <a:endParaRPr>
              <a:highlight>
                <a:srgbClr val="C27BA0"/>
              </a:highlight>
              <a:latin typeface="Lora"/>
              <a:ea typeface="Lora"/>
              <a:cs typeface="Lora"/>
              <a:sym typeface="Lora"/>
            </a:endParaRPr>
          </a:p>
        </p:txBody>
      </p:sp>
      <p:sp>
        <p:nvSpPr>
          <p:cNvPr id="62" name="Google Shape;62;p14"/>
          <p:cNvSpPr txBox="1"/>
          <p:nvPr>
            <p:ph idx="1" type="body"/>
          </p:nvPr>
        </p:nvSpPr>
        <p:spPr>
          <a:xfrm>
            <a:off x="4338475" y="1637550"/>
            <a:ext cx="4955700" cy="31728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1200"/>
              </a:spcAft>
              <a:buSzPts val="1018"/>
              <a:buNone/>
            </a:pPr>
            <a:r>
              <a:rPr lang="en" sz="2050">
                <a:solidFill>
                  <a:srgbClr val="000000"/>
                </a:solidFill>
                <a:highlight>
                  <a:srgbClr val="C27BA0"/>
                </a:highlight>
                <a:latin typeface="Lora"/>
                <a:ea typeface="Lora"/>
                <a:cs typeface="Lora"/>
                <a:sym typeface="Lora"/>
              </a:rPr>
              <a:t>Many of you likely already have a support system, but understanding concretely who that support system consists of can make things a lot easier in the future. Let’s take a few minutes to make a list of people you can use as your support system when things get tough. Try to write down at least five names, but if you think of more, write them down too!</a:t>
            </a:r>
            <a:endParaRPr sz="2050">
              <a:solidFill>
                <a:srgbClr val="000000"/>
              </a:solidFill>
              <a:highlight>
                <a:srgbClr val="C27BA0"/>
              </a:highlight>
              <a:latin typeface="Lora"/>
              <a:ea typeface="Lora"/>
              <a:cs typeface="Lora"/>
              <a:sym typeface="Lora"/>
            </a:endParaRPr>
          </a:p>
        </p:txBody>
      </p:sp>
      <p:pic>
        <p:nvPicPr>
          <p:cNvPr id="63" name="Google Shape;63;p14"/>
          <p:cNvPicPr preferRelativeResize="0"/>
          <p:nvPr/>
        </p:nvPicPr>
        <p:blipFill>
          <a:blip r:embed="rId4">
            <a:alphaModFix/>
          </a:blip>
          <a:stretch>
            <a:fillRect/>
          </a:stretch>
        </p:blipFill>
        <p:spPr>
          <a:xfrm>
            <a:off x="385200" y="2172875"/>
            <a:ext cx="4033676" cy="2347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