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Pacifico"/>
      <p:regular r:id="rId9"/>
    </p:embeddedFont>
    <p:embeddedFont>
      <p:font typeface="Candara"/>
      <p:regular r:id="rId10"/>
      <p:bold r:id="rId11"/>
      <p:italic r:id="rId12"/>
      <p:boldItalic r:id="rId13"/>
    </p:embeddedFont>
    <p:embeddedFont>
      <p:font typeface="Comfortaa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andara-bold.fntdata"/><Relationship Id="rId10" Type="http://schemas.openxmlformats.org/officeDocument/2006/relationships/font" Target="fonts/Candara-regular.fntdata"/><Relationship Id="rId13" Type="http://schemas.openxmlformats.org/officeDocument/2006/relationships/font" Target="fonts/Candara-boldItalic.fntdata"/><Relationship Id="rId12" Type="http://schemas.openxmlformats.org/officeDocument/2006/relationships/font" Target="fonts/Candara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acifico-regular.fntdata"/><Relationship Id="rId15" Type="http://schemas.openxmlformats.org/officeDocument/2006/relationships/font" Target="fonts/Comfortaa-bold.fntdata"/><Relationship Id="rId14" Type="http://schemas.openxmlformats.org/officeDocument/2006/relationships/font" Target="fonts/Comforta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e58d160e49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e58d160e49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Broken down definitions and parts based on the writings of Dr. Kristin Neff.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e79cfda7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e79cfda7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5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5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5.jp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oogle Shape;12;p2"/>
          <p:cNvGrpSpPr/>
          <p:nvPr/>
        </p:nvGrpSpPr>
        <p:grpSpPr>
          <a:xfrm>
            <a:off x="0" y="0"/>
            <a:ext cx="1581220" cy="5143500"/>
            <a:chOff x="134471" y="0"/>
            <a:chExt cx="1581220" cy="6858000"/>
          </a:xfrm>
        </p:grpSpPr>
        <p:pic>
          <p:nvPicPr>
            <p:cNvPr descr="Overlay-Blank.jpg" id="13" name="Google Shape;13;p2"/>
            <p:cNvPicPr preferRelativeResize="0"/>
            <p:nvPr/>
          </p:nvPicPr>
          <p:blipFill rotWithShape="1">
            <a:blip r:embed="rId3">
              <a:alphaModFix/>
            </a:blip>
            <a:srcRect b="0" l="1470" r="83676" t="0"/>
            <a:stretch/>
          </p:blipFill>
          <p:spPr>
            <a:xfrm>
              <a:off x="134471" y="0"/>
              <a:ext cx="1358154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VerticalBridge.jpg" id="14" name="Google Shape;14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" name="Google Shape;15;p2"/>
          <p:cNvGrpSpPr/>
          <p:nvPr/>
        </p:nvGrpSpPr>
        <p:grpSpPr>
          <a:xfrm>
            <a:off x="7546266" y="0"/>
            <a:ext cx="1597733" cy="5143500"/>
            <a:chOff x="7413812" y="0"/>
            <a:chExt cx="1597733" cy="6858000"/>
          </a:xfrm>
        </p:grpSpPr>
        <p:pic>
          <p:nvPicPr>
            <p:cNvPr descr="Overlay-Blank.jpg" id="16" name="Google Shape;16;p2"/>
            <p:cNvPicPr preferRelativeResize="0"/>
            <p:nvPr/>
          </p:nvPicPr>
          <p:blipFill rotWithShape="1">
            <a:blip r:embed="rId3">
              <a:alphaModFix/>
            </a:blip>
            <a:srcRect b="0" l="0" r="85125" t="0"/>
            <a:stretch/>
          </p:blipFill>
          <p:spPr>
            <a:xfrm>
              <a:off x="7651376" y="0"/>
              <a:ext cx="1360169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VerticalBridge.jpg" id="17" name="Google Shape;17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854200" y="2770234"/>
            <a:ext cx="54468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4615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500"/>
              <a:buFont typeface="Pacifico"/>
              <a:buNone/>
              <a:defRPr sz="6500">
                <a:latin typeface="Pacifico"/>
                <a:ea typeface="Pacifico"/>
                <a:cs typeface="Pacifico"/>
                <a:sym typeface="Pacific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854200" y="3903008"/>
            <a:ext cx="54468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52578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17526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HR-Color.png" id="22" name="Google Shape;22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54480" y="3630907"/>
            <a:ext cx="4526280" cy="2552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Blank.jpg" id="106" name="Google Shape;106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1"/>
          <p:cNvSpPr txBox="1"/>
          <p:nvPr>
            <p:ph type="title"/>
          </p:nvPr>
        </p:nvSpPr>
        <p:spPr>
          <a:xfrm>
            <a:off x="381000" y="457200"/>
            <a:ext cx="3612900" cy="11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ndara"/>
              <a:buNone/>
              <a:defRPr b="0" sz="36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1"/>
          <p:cNvSpPr/>
          <p:nvPr>
            <p:ph idx="2" type="pic"/>
          </p:nvPr>
        </p:nvSpPr>
        <p:spPr>
          <a:xfrm>
            <a:off x="4873625" y="285750"/>
            <a:ext cx="3813300" cy="4273200"/>
          </a:xfrm>
          <a:prstGeom prst="rect">
            <a:avLst/>
          </a:prstGeom>
          <a:solidFill>
            <a:srgbClr val="D8D8D8"/>
          </a:solidFill>
          <a:ln cap="flat" cmpd="sng" w="101600">
            <a:solidFill>
              <a:srgbClr val="D0C6EB">
                <a:alpha val="4000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2400"/>
              </a:spcBef>
              <a:spcAft>
                <a:spcPts val="0"/>
              </a:spcAft>
              <a:buClr>
                <a:srgbClr val="B9AAE2"/>
              </a:buClr>
              <a:buSzPts val="3200"/>
              <a:buFont typeface="Candara"/>
              <a:buNone/>
              <a:defRPr b="0" i="0" sz="32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ndara"/>
              <a:buNone/>
              <a:defRPr b="0" i="0" sz="2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rgbClr val="B9AAE2"/>
              </a:buClr>
              <a:buSzPts val="2400"/>
              <a:buFont typeface="Candara"/>
              <a:buNone/>
              <a:defRPr b="0" i="0" sz="2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ndara"/>
              <a:buNone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rgbClr val="B9AAE2"/>
              </a:buClr>
              <a:buSzPts val="2000"/>
              <a:buFont typeface="Candara"/>
              <a:buNone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09" name="Google Shape;109;p11"/>
          <p:cNvSpPr txBox="1"/>
          <p:nvPr>
            <p:ph idx="1" type="body"/>
          </p:nvPr>
        </p:nvSpPr>
        <p:spPr>
          <a:xfrm>
            <a:off x="379984" y="1657349"/>
            <a:ext cx="3613800" cy="24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400"/>
              </a:spcBef>
              <a:spcAft>
                <a:spcPts val="0"/>
              </a:spcAft>
              <a:buSzPts val="1800"/>
              <a:buNone/>
              <a:defRPr b="0" sz="18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10" name="Google Shape;110;p11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1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1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, Alt.">
  <p:cSld name="Picture with Caption, Alt.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oogle Shape;114;p12"/>
          <p:cNvGrpSpPr/>
          <p:nvPr/>
        </p:nvGrpSpPr>
        <p:grpSpPr>
          <a:xfrm>
            <a:off x="4267200" y="0"/>
            <a:ext cx="4876800" cy="5143500"/>
            <a:chOff x="4267200" y="0"/>
            <a:chExt cx="4876800" cy="6858000"/>
          </a:xfrm>
        </p:grpSpPr>
        <p:pic>
          <p:nvPicPr>
            <p:cNvPr descr="Overlay-Blank.jpg" id="115" name="Google Shape;115;p12"/>
            <p:cNvPicPr preferRelativeResize="0"/>
            <p:nvPr/>
          </p:nvPicPr>
          <p:blipFill rotWithShape="1">
            <a:blip r:embed="rId2">
              <a:alphaModFix/>
            </a:blip>
            <a:srcRect b="0" l="4302" r="46874" t="0"/>
            <a:stretch/>
          </p:blipFill>
          <p:spPr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VerticalBridge.jpg" id="116" name="Google Shape;116;p1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7" name="Google Shape;117;p12"/>
          <p:cNvSpPr txBox="1"/>
          <p:nvPr>
            <p:ph type="title"/>
          </p:nvPr>
        </p:nvSpPr>
        <p:spPr>
          <a:xfrm>
            <a:off x="381000" y="457200"/>
            <a:ext cx="3612900" cy="11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ndara"/>
              <a:buNone/>
              <a:defRPr b="0" sz="36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2"/>
          <p:cNvSpPr/>
          <p:nvPr>
            <p:ph idx="2" type="pic"/>
          </p:nvPr>
        </p:nvSpPr>
        <p:spPr>
          <a:xfrm>
            <a:off x="4873625" y="285750"/>
            <a:ext cx="3813300" cy="42732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2400"/>
              </a:spcBef>
              <a:spcAft>
                <a:spcPts val="0"/>
              </a:spcAft>
              <a:buClr>
                <a:srgbClr val="B9AAE2"/>
              </a:buClr>
              <a:buSzPts val="3200"/>
              <a:buFont typeface="Candara"/>
              <a:buNone/>
              <a:defRPr b="0" i="0" sz="32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ndara"/>
              <a:buNone/>
              <a:defRPr b="0" i="0" sz="2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rgbClr val="B9AAE2"/>
              </a:buClr>
              <a:buSzPts val="2400"/>
              <a:buFont typeface="Candara"/>
              <a:buNone/>
              <a:defRPr b="0" i="0" sz="2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ndara"/>
              <a:buNone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rgbClr val="B9AAE2"/>
              </a:buClr>
              <a:buSzPts val="2000"/>
              <a:buFont typeface="Candara"/>
              <a:buNone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19" name="Google Shape;119;p12"/>
          <p:cNvSpPr txBox="1"/>
          <p:nvPr>
            <p:ph idx="1" type="body"/>
          </p:nvPr>
        </p:nvSpPr>
        <p:spPr>
          <a:xfrm>
            <a:off x="379984" y="1657349"/>
            <a:ext cx="3613800" cy="24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400"/>
              </a:spcBef>
              <a:spcAft>
                <a:spcPts val="0"/>
              </a:spcAft>
              <a:buSzPts val="1800"/>
              <a:buNone/>
              <a:defRPr b="0" sz="18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0" name="Google Shape;120;p12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2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2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600">
              <a:solidFill>
                <a:srgbClr val="2F1F58"/>
              </a:solidFill>
            </a:endParaRPr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3"/>
          <p:cNvGrpSpPr/>
          <p:nvPr/>
        </p:nvGrpSpPr>
        <p:grpSpPr>
          <a:xfrm>
            <a:off x="0" y="1029488"/>
            <a:ext cx="9144000" cy="4114013"/>
            <a:chOff x="0" y="1372650"/>
            <a:chExt cx="9144000" cy="5485351"/>
          </a:xfrm>
        </p:grpSpPr>
        <p:pic>
          <p:nvPicPr>
            <p:cNvPr descr="Overlay-Blank.jpg" id="125" name="Google Shape;125;p13"/>
            <p:cNvPicPr preferRelativeResize="0"/>
            <p:nvPr/>
          </p:nvPicPr>
          <p:blipFill rotWithShape="1">
            <a:blip r:embed="rId2">
              <a:alphaModFix/>
            </a:blip>
            <a:srcRect b="0" l="0" r="0" t="23333"/>
            <a:stretch/>
          </p:blipFill>
          <p:spPr>
            <a:xfrm>
              <a:off x="0" y="1600200"/>
              <a:ext cx="9144000" cy="52578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HorizontalBridge.jpg" id="126" name="Google Shape;126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7" name="Google Shape;127;p13"/>
          <p:cNvSpPr txBox="1"/>
          <p:nvPr>
            <p:ph type="title"/>
          </p:nvPr>
        </p:nvSpPr>
        <p:spPr>
          <a:xfrm>
            <a:off x="792162" y="30256"/>
            <a:ext cx="7570800" cy="10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33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3"/>
          <p:cNvSpPr txBox="1"/>
          <p:nvPr>
            <p:ph idx="1" type="body"/>
          </p:nvPr>
        </p:nvSpPr>
        <p:spPr>
          <a:xfrm rot="5400000">
            <a:off x="2968949" y="-855626"/>
            <a:ext cx="3217200" cy="7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4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13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3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3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14"/>
          <p:cNvGrpSpPr/>
          <p:nvPr/>
        </p:nvGrpSpPr>
        <p:grpSpPr>
          <a:xfrm>
            <a:off x="0" y="0"/>
            <a:ext cx="7696200" cy="5143500"/>
            <a:chOff x="0" y="0"/>
            <a:chExt cx="7696200" cy="6858000"/>
          </a:xfrm>
        </p:grpSpPr>
        <p:pic>
          <p:nvPicPr>
            <p:cNvPr descr="Overlay-Blank.jpg" id="134" name="Google Shape;134;p14"/>
            <p:cNvPicPr preferRelativeResize="0"/>
            <p:nvPr/>
          </p:nvPicPr>
          <p:blipFill rotWithShape="1">
            <a:blip r:embed="rId2">
              <a:alphaModFix/>
            </a:blip>
            <a:srcRect b="0" l="1471" r="16862" t="0"/>
            <a:stretch/>
          </p:blipFill>
          <p:spPr>
            <a:xfrm>
              <a:off x="0" y="0"/>
              <a:ext cx="7467599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VerticalBridge.jpg" id="135" name="Google Shape;135;p1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428309" y="0"/>
              <a:ext cx="267891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6" name="Google Shape;136;p14"/>
          <p:cNvSpPr txBox="1"/>
          <p:nvPr>
            <p:ph type="title"/>
          </p:nvPr>
        </p:nvSpPr>
        <p:spPr>
          <a:xfrm rot="5400000">
            <a:off x="6207300" y="1698451"/>
            <a:ext cx="42732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33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4"/>
          <p:cNvSpPr txBox="1"/>
          <p:nvPr>
            <p:ph idx="1" type="body"/>
          </p:nvPr>
        </p:nvSpPr>
        <p:spPr>
          <a:xfrm rot="5400000">
            <a:off x="1597200" y="-930449"/>
            <a:ext cx="4273200" cy="67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4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8" name="Google Shape;138;p14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4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4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3"/>
          <p:cNvGrpSpPr/>
          <p:nvPr/>
        </p:nvGrpSpPr>
        <p:grpSpPr>
          <a:xfrm>
            <a:off x="0" y="1029488"/>
            <a:ext cx="9144000" cy="4114013"/>
            <a:chOff x="0" y="1372650"/>
            <a:chExt cx="9144000" cy="5485351"/>
          </a:xfrm>
        </p:grpSpPr>
        <p:pic>
          <p:nvPicPr>
            <p:cNvPr descr="Overlay-Blank.jpg" id="25" name="Google Shape;25;p3"/>
            <p:cNvPicPr preferRelativeResize="0"/>
            <p:nvPr/>
          </p:nvPicPr>
          <p:blipFill rotWithShape="1">
            <a:blip r:embed="rId2">
              <a:alphaModFix/>
            </a:blip>
            <a:srcRect b="0" l="0" r="0" t="23333"/>
            <a:stretch/>
          </p:blipFill>
          <p:spPr>
            <a:xfrm>
              <a:off x="0" y="1600200"/>
              <a:ext cx="9144000" cy="52578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HorizontalBridge.jpg" id="26" name="Google Shape;26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" name="Google Shape;27;p3"/>
          <p:cNvSpPr txBox="1"/>
          <p:nvPr>
            <p:ph type="title"/>
          </p:nvPr>
        </p:nvSpPr>
        <p:spPr>
          <a:xfrm>
            <a:off x="792162" y="30256"/>
            <a:ext cx="7570800" cy="10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33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" type="body"/>
          </p:nvPr>
        </p:nvSpPr>
        <p:spPr>
          <a:xfrm>
            <a:off x="792162" y="1321174"/>
            <a:ext cx="7570800" cy="32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4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oogle Shape;33;p4"/>
          <p:cNvGrpSpPr/>
          <p:nvPr/>
        </p:nvGrpSpPr>
        <p:grpSpPr>
          <a:xfrm>
            <a:off x="0" y="1029488"/>
            <a:ext cx="9144000" cy="4114013"/>
            <a:chOff x="0" y="1372650"/>
            <a:chExt cx="9144000" cy="5485351"/>
          </a:xfrm>
        </p:grpSpPr>
        <p:pic>
          <p:nvPicPr>
            <p:cNvPr descr="Overlay-Blank.jpg" id="34" name="Google Shape;34;p4"/>
            <p:cNvPicPr preferRelativeResize="0"/>
            <p:nvPr/>
          </p:nvPicPr>
          <p:blipFill rotWithShape="1">
            <a:blip r:embed="rId2">
              <a:alphaModFix/>
            </a:blip>
            <a:srcRect b="0" l="0" r="0" t="23333"/>
            <a:stretch/>
          </p:blipFill>
          <p:spPr>
            <a:xfrm>
              <a:off x="0" y="1600200"/>
              <a:ext cx="9144000" cy="52578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HorizontalBridge.jpg" id="35" name="Google Shape;35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" name="Google Shape;36;p4"/>
          <p:cNvSpPr txBox="1"/>
          <p:nvPr>
            <p:ph type="title"/>
          </p:nvPr>
        </p:nvSpPr>
        <p:spPr>
          <a:xfrm>
            <a:off x="792162" y="30256"/>
            <a:ext cx="7570800" cy="10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andar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" type="body"/>
          </p:nvPr>
        </p:nvSpPr>
        <p:spPr>
          <a:xfrm>
            <a:off x="777240" y="1409490"/>
            <a:ext cx="3566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0" sz="2800">
                <a:solidFill>
                  <a:srgbClr val="9E8AD6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8" name="Google Shape;38;p4"/>
          <p:cNvSpPr txBox="1"/>
          <p:nvPr>
            <p:ph idx="2" type="body"/>
          </p:nvPr>
        </p:nvSpPr>
        <p:spPr>
          <a:xfrm>
            <a:off x="777240" y="1943099"/>
            <a:ext cx="3566100" cy="26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spcBef>
                <a:spcPts val="2400"/>
              </a:spcBef>
              <a:spcAft>
                <a:spcPts val="0"/>
              </a:spcAft>
              <a:buSzPts val="2200"/>
              <a:buChar char="•"/>
              <a:defRPr sz="2200"/>
            </a:lvl1pPr>
            <a:lvl2pPr indent="-355600" lvl="1" marL="914400" algn="l"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39" name="Google Shape;39;p4"/>
          <p:cNvSpPr txBox="1"/>
          <p:nvPr>
            <p:ph idx="3" type="body"/>
          </p:nvPr>
        </p:nvSpPr>
        <p:spPr>
          <a:xfrm>
            <a:off x="4766048" y="1409490"/>
            <a:ext cx="3566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0" sz="2800">
                <a:solidFill>
                  <a:srgbClr val="9E8AD6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4"/>
          <p:cNvSpPr txBox="1"/>
          <p:nvPr>
            <p:ph idx="4" type="body"/>
          </p:nvPr>
        </p:nvSpPr>
        <p:spPr>
          <a:xfrm>
            <a:off x="4766048" y="1943099"/>
            <a:ext cx="3566100" cy="26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spcBef>
                <a:spcPts val="2400"/>
              </a:spcBef>
              <a:spcAft>
                <a:spcPts val="0"/>
              </a:spcAft>
              <a:buSzPts val="2200"/>
              <a:buChar char="•"/>
              <a:defRPr sz="2200"/>
            </a:lvl1pPr>
            <a:lvl2pPr indent="-355600" lvl="1" marL="914400" algn="l"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1" name="Google Shape;41;p4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Overlay-HorizontalBridge.jpg" id="44" name="Google Shape;44;p4"/>
          <p:cNvPicPr preferRelativeResize="0"/>
          <p:nvPr/>
        </p:nvPicPr>
        <p:blipFill rotWithShape="1">
          <a:blip r:embed="rId3">
            <a:alphaModFix/>
          </a:blip>
          <a:srcRect b="39763" l="0" r="61030" t="23425"/>
          <a:stretch/>
        </p:blipFill>
        <p:spPr>
          <a:xfrm>
            <a:off x="4766048" y="1845609"/>
            <a:ext cx="3563348" cy="73960"/>
          </a:xfrm>
          <a:prstGeom prst="rect">
            <a:avLst/>
          </a:prstGeom>
          <a:solidFill>
            <a:srgbClr val="E1DBF2"/>
          </a:solidFill>
          <a:ln>
            <a:noFill/>
          </a:ln>
        </p:spPr>
      </p:pic>
      <p:pic>
        <p:nvPicPr>
          <p:cNvPr descr="Overlay-HorizontalBridge.jpg" id="45" name="Google Shape;45;p4"/>
          <p:cNvPicPr preferRelativeResize="0"/>
          <p:nvPr/>
        </p:nvPicPr>
        <p:blipFill rotWithShape="1">
          <a:blip r:embed="rId3">
            <a:alphaModFix/>
          </a:blip>
          <a:srcRect b="39763" l="0" r="61030" t="23425"/>
          <a:stretch/>
        </p:blipFill>
        <p:spPr>
          <a:xfrm>
            <a:off x="780052" y="1845609"/>
            <a:ext cx="3563348" cy="73960"/>
          </a:xfrm>
          <a:prstGeom prst="rect">
            <a:avLst/>
          </a:prstGeom>
          <a:solidFill>
            <a:srgbClr val="E1DBF2"/>
          </a:solidFill>
          <a:ln>
            <a:noFill/>
          </a:ln>
        </p:spPr>
      </p:pic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Picture">
  <p:cSld name="Title Slide with Pictu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5"/>
          <p:cNvGrpSpPr/>
          <p:nvPr/>
        </p:nvGrpSpPr>
        <p:grpSpPr>
          <a:xfrm>
            <a:off x="0" y="0"/>
            <a:ext cx="1581220" cy="5143500"/>
            <a:chOff x="134471" y="0"/>
            <a:chExt cx="1581220" cy="6858000"/>
          </a:xfrm>
        </p:grpSpPr>
        <p:pic>
          <p:nvPicPr>
            <p:cNvPr descr="Overlay-Blank.jpg" id="48" name="Google Shape;48;p5"/>
            <p:cNvPicPr preferRelativeResize="0"/>
            <p:nvPr/>
          </p:nvPicPr>
          <p:blipFill rotWithShape="1">
            <a:blip r:embed="rId3">
              <a:alphaModFix/>
            </a:blip>
            <a:srcRect b="0" l="1470" r="83676" t="0"/>
            <a:stretch/>
          </p:blipFill>
          <p:spPr>
            <a:xfrm>
              <a:off x="134471" y="0"/>
              <a:ext cx="1358154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VerticalBridge.jpg" id="49" name="Google Shape;49;p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0" name="Google Shape;50;p5"/>
          <p:cNvGrpSpPr/>
          <p:nvPr/>
        </p:nvGrpSpPr>
        <p:grpSpPr>
          <a:xfrm>
            <a:off x="7546266" y="0"/>
            <a:ext cx="1597733" cy="5143500"/>
            <a:chOff x="7413812" y="0"/>
            <a:chExt cx="1597733" cy="6858000"/>
          </a:xfrm>
        </p:grpSpPr>
        <p:pic>
          <p:nvPicPr>
            <p:cNvPr descr="Overlay-Blank.jpg" id="51" name="Google Shape;51;p5"/>
            <p:cNvPicPr preferRelativeResize="0"/>
            <p:nvPr/>
          </p:nvPicPr>
          <p:blipFill rotWithShape="1">
            <a:blip r:embed="rId3">
              <a:alphaModFix/>
            </a:blip>
            <a:srcRect b="0" l="0" r="85125" t="0"/>
            <a:stretch/>
          </p:blipFill>
          <p:spPr>
            <a:xfrm>
              <a:off x="7651376" y="0"/>
              <a:ext cx="1360169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VerticalBridge.jpg" id="52" name="Google Shape;52;p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3" name="Google Shape;53;p5"/>
          <p:cNvSpPr txBox="1"/>
          <p:nvPr>
            <p:ph type="ctrTitle"/>
          </p:nvPr>
        </p:nvSpPr>
        <p:spPr>
          <a:xfrm>
            <a:off x="1854200" y="2770234"/>
            <a:ext cx="54468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4615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500"/>
              <a:buFont typeface="Pacifico"/>
              <a:buNone/>
              <a:defRPr sz="6500">
                <a:latin typeface="Pacifico"/>
                <a:ea typeface="Pacifico"/>
                <a:cs typeface="Pacifico"/>
                <a:sym typeface="Pacific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1" type="subTitle"/>
          </p:nvPr>
        </p:nvSpPr>
        <p:spPr>
          <a:xfrm>
            <a:off x="1854200" y="3903008"/>
            <a:ext cx="54468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5" name="Google Shape;55;p5"/>
          <p:cNvSpPr txBox="1"/>
          <p:nvPr>
            <p:ph idx="10" type="dt"/>
          </p:nvPr>
        </p:nvSpPr>
        <p:spPr>
          <a:xfrm>
            <a:off x="52578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1" type="ftr"/>
          </p:nvPr>
        </p:nvSpPr>
        <p:spPr>
          <a:xfrm>
            <a:off x="17526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HR-Color.png" id="57" name="Google Shape;57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54480" y="3630907"/>
            <a:ext cx="4526280" cy="255293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5"/>
          <p:cNvSpPr/>
          <p:nvPr>
            <p:ph idx="2" type="pic"/>
          </p:nvPr>
        </p:nvSpPr>
        <p:spPr>
          <a:xfrm>
            <a:off x="3307977" y="712695"/>
            <a:ext cx="2528100" cy="1896000"/>
          </a:xfrm>
          <a:prstGeom prst="ellipse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2400"/>
              </a:spcBef>
              <a:spcAft>
                <a:spcPts val="0"/>
              </a:spcAft>
              <a:buClr>
                <a:srgbClr val="B9AAE2"/>
              </a:buClr>
              <a:buSzPts val="2400"/>
              <a:buFont typeface="Candara"/>
              <a:buNone/>
              <a:defRPr b="0" i="0" sz="2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ndara"/>
              <a:buChar char="•"/>
              <a:defRPr b="0" i="0" sz="26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rgbClr val="B9AAE2"/>
              </a:buClr>
              <a:buSzPts val="2400"/>
              <a:buFont typeface="Candara"/>
              <a:buChar char="•"/>
              <a:defRPr b="0" i="0" sz="2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ndara"/>
              <a:buChar char="•"/>
              <a:defRPr b="0" i="0" sz="22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rgbClr val="B9AAE2"/>
              </a:buClr>
              <a:buSzPts val="2000"/>
              <a:buFont typeface="Candara"/>
              <a:buChar char="•"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6"/>
          <p:cNvSpPr txBox="1"/>
          <p:nvPr>
            <p:ph type="title"/>
          </p:nvPr>
        </p:nvSpPr>
        <p:spPr>
          <a:xfrm>
            <a:off x="1854200" y="1388409"/>
            <a:ext cx="5446800" cy="129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4615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500"/>
              <a:buFont typeface="Pacifico"/>
              <a:buNone/>
              <a:defRPr b="0" sz="6500" cap="none">
                <a:latin typeface="Pacifico"/>
                <a:ea typeface="Pacifico"/>
                <a:cs typeface="Pacifico"/>
                <a:sym typeface="Pacific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" type="body"/>
          </p:nvPr>
        </p:nvSpPr>
        <p:spPr>
          <a:xfrm>
            <a:off x="1854200" y="2682688"/>
            <a:ext cx="5446800" cy="6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2" name="Google Shape;62;p6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6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65" name="Google Shape;65;p6"/>
          <p:cNvGrpSpPr/>
          <p:nvPr/>
        </p:nvGrpSpPr>
        <p:grpSpPr>
          <a:xfrm>
            <a:off x="0" y="0"/>
            <a:ext cx="9144000" cy="893442"/>
            <a:chOff x="0" y="0"/>
            <a:chExt cx="9144000" cy="1191256"/>
          </a:xfrm>
        </p:grpSpPr>
        <p:pic>
          <p:nvPicPr>
            <p:cNvPr descr="Overlay-Blank.jpg" id="66" name="Google Shape;66;p6"/>
            <p:cNvPicPr preferRelativeResize="0"/>
            <p:nvPr/>
          </p:nvPicPr>
          <p:blipFill rotWithShape="1">
            <a:blip r:embed="rId3">
              <a:alphaModFix/>
            </a:blip>
            <a:srcRect b="85555" l="0" r="0" t="0"/>
            <a:stretch/>
          </p:blipFill>
          <p:spPr>
            <a:xfrm>
              <a:off x="0" y="0"/>
              <a:ext cx="9144000" cy="9906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HorizontalBridge.jpg" id="67" name="Google Shape;67;p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 rot="10800000">
              <a:off x="0" y="923365"/>
              <a:ext cx="9144000" cy="26789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8" name="Google Shape;68;p6"/>
          <p:cNvGrpSpPr/>
          <p:nvPr/>
        </p:nvGrpSpPr>
        <p:grpSpPr>
          <a:xfrm flipH="1" rot="10800000">
            <a:off x="0" y="4250058"/>
            <a:ext cx="9144000" cy="893442"/>
            <a:chOff x="0" y="0"/>
            <a:chExt cx="9144000" cy="1191256"/>
          </a:xfrm>
        </p:grpSpPr>
        <p:pic>
          <p:nvPicPr>
            <p:cNvPr descr="Overlay-Blank.jpg" id="69" name="Google Shape;69;p6"/>
            <p:cNvPicPr preferRelativeResize="0"/>
            <p:nvPr/>
          </p:nvPicPr>
          <p:blipFill rotWithShape="1">
            <a:blip r:embed="rId3">
              <a:alphaModFix/>
            </a:blip>
            <a:srcRect b="85555" l="0" r="0" t="0"/>
            <a:stretch/>
          </p:blipFill>
          <p:spPr>
            <a:xfrm>
              <a:off x="0" y="0"/>
              <a:ext cx="9144000" cy="9906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HorizontalBridge.jpg" id="70" name="Google Shape;70;p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flipH="1" rot="10800000">
              <a:off x="0" y="923365"/>
              <a:ext cx="9144000" cy="26789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HR-Color.png" id="71" name="Google Shape;71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54480" y="2444104"/>
            <a:ext cx="4526280" cy="2552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oogle Shape;73;p7"/>
          <p:cNvGrpSpPr/>
          <p:nvPr/>
        </p:nvGrpSpPr>
        <p:grpSpPr>
          <a:xfrm>
            <a:off x="0" y="1029488"/>
            <a:ext cx="9144000" cy="4114013"/>
            <a:chOff x="0" y="1372650"/>
            <a:chExt cx="9144000" cy="5485351"/>
          </a:xfrm>
        </p:grpSpPr>
        <p:pic>
          <p:nvPicPr>
            <p:cNvPr descr="Overlay-Blank.jpg" id="74" name="Google Shape;74;p7"/>
            <p:cNvPicPr preferRelativeResize="0"/>
            <p:nvPr/>
          </p:nvPicPr>
          <p:blipFill rotWithShape="1">
            <a:blip r:embed="rId2">
              <a:alphaModFix/>
            </a:blip>
            <a:srcRect b="0" l="0" r="0" t="23333"/>
            <a:stretch/>
          </p:blipFill>
          <p:spPr>
            <a:xfrm>
              <a:off x="0" y="1600200"/>
              <a:ext cx="9144000" cy="52578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HorizontalBridge.jpg" id="75" name="Google Shape;75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6" name="Google Shape;76;p7"/>
          <p:cNvSpPr txBox="1"/>
          <p:nvPr>
            <p:ph type="title"/>
          </p:nvPr>
        </p:nvSpPr>
        <p:spPr>
          <a:xfrm>
            <a:off x="792162" y="30256"/>
            <a:ext cx="7570800" cy="10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33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7"/>
          <p:cNvSpPr txBox="1"/>
          <p:nvPr>
            <p:ph idx="1" type="body"/>
          </p:nvPr>
        </p:nvSpPr>
        <p:spPr>
          <a:xfrm>
            <a:off x="792162" y="1331119"/>
            <a:ext cx="3566100" cy="32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240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68300" lvl="1" marL="914400" algn="l">
              <a:spcBef>
                <a:spcPts val="600"/>
              </a:spcBef>
              <a:spcAft>
                <a:spcPts val="0"/>
              </a:spcAft>
              <a:buSzPts val="2200"/>
              <a:buChar char="•"/>
              <a:defRPr sz="2200"/>
            </a:lvl2pPr>
            <a:lvl3pPr indent="-355600" lvl="2" marL="1371600" algn="l"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8" name="Google Shape;78;p7"/>
          <p:cNvSpPr txBox="1"/>
          <p:nvPr>
            <p:ph idx="2" type="body"/>
          </p:nvPr>
        </p:nvSpPr>
        <p:spPr>
          <a:xfrm>
            <a:off x="4766534" y="1331119"/>
            <a:ext cx="3566100" cy="32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240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68300" lvl="1" marL="914400" algn="l">
              <a:spcBef>
                <a:spcPts val="600"/>
              </a:spcBef>
              <a:spcAft>
                <a:spcPts val="0"/>
              </a:spcAft>
              <a:buSzPts val="2200"/>
              <a:buChar char="•"/>
              <a:defRPr sz="2200"/>
            </a:lvl2pPr>
            <a:lvl3pPr indent="-355600" lvl="2" marL="1371600" algn="l"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9" name="Google Shape;79;p7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7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7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8"/>
          <p:cNvGrpSpPr/>
          <p:nvPr/>
        </p:nvGrpSpPr>
        <p:grpSpPr>
          <a:xfrm>
            <a:off x="0" y="1029488"/>
            <a:ext cx="9144000" cy="4114013"/>
            <a:chOff x="0" y="1372650"/>
            <a:chExt cx="9144000" cy="5485351"/>
          </a:xfrm>
        </p:grpSpPr>
        <p:pic>
          <p:nvPicPr>
            <p:cNvPr descr="Overlay-Blank.jpg" id="84" name="Google Shape;84;p8"/>
            <p:cNvPicPr preferRelativeResize="0"/>
            <p:nvPr/>
          </p:nvPicPr>
          <p:blipFill rotWithShape="1">
            <a:blip r:embed="rId2">
              <a:alphaModFix/>
            </a:blip>
            <a:srcRect b="0" l="0" r="0" t="23333"/>
            <a:stretch/>
          </p:blipFill>
          <p:spPr>
            <a:xfrm>
              <a:off x="0" y="1600200"/>
              <a:ext cx="9144000" cy="52578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HorizontalBridge.jpg" id="85" name="Google Shape;85;p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6" name="Google Shape;86;p8"/>
          <p:cNvSpPr txBox="1"/>
          <p:nvPr>
            <p:ph type="title"/>
          </p:nvPr>
        </p:nvSpPr>
        <p:spPr>
          <a:xfrm>
            <a:off x="792162" y="30256"/>
            <a:ext cx="7570800" cy="10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333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8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8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8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-Blank.jpg" id="91" name="Google Shape;91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6857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9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9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9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1pPr>
            <a:lvl2pPr indent="0" lvl="1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2pPr>
            <a:lvl3pPr indent="0" lvl="2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3pPr>
            <a:lvl4pPr indent="0" lvl="3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4pPr>
            <a:lvl5pPr indent="0" lvl="4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5pPr>
            <a:lvl6pPr indent="0" lvl="5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6pPr>
            <a:lvl7pPr indent="0" lvl="6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7pPr>
            <a:lvl8pPr indent="0" lvl="7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8pPr>
            <a:lvl9pPr indent="0" lvl="8" marL="0" algn="ctr">
              <a:spcBef>
                <a:spcPts val="0"/>
              </a:spcBef>
              <a:buNone/>
              <a:defRPr>
                <a:solidFill>
                  <a:srgbClr val="9E8AD6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oogle Shape;96;p10"/>
          <p:cNvGrpSpPr/>
          <p:nvPr/>
        </p:nvGrpSpPr>
        <p:grpSpPr>
          <a:xfrm>
            <a:off x="4267200" y="0"/>
            <a:ext cx="4876800" cy="5143500"/>
            <a:chOff x="4267200" y="0"/>
            <a:chExt cx="4876800" cy="6858000"/>
          </a:xfrm>
        </p:grpSpPr>
        <p:pic>
          <p:nvPicPr>
            <p:cNvPr descr="Overlay-Blank.jpg" id="97" name="Google Shape;97;p10"/>
            <p:cNvPicPr preferRelativeResize="0"/>
            <p:nvPr/>
          </p:nvPicPr>
          <p:blipFill rotWithShape="1">
            <a:blip r:embed="rId2">
              <a:alphaModFix/>
            </a:blip>
            <a:srcRect b="0" l="4302" r="46874" t="0"/>
            <a:stretch/>
          </p:blipFill>
          <p:spPr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Overlay-VerticalBridge.jpg" id="98" name="Google Shape;98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9" name="Google Shape;99;p10"/>
          <p:cNvSpPr txBox="1"/>
          <p:nvPr>
            <p:ph type="title"/>
          </p:nvPr>
        </p:nvSpPr>
        <p:spPr>
          <a:xfrm>
            <a:off x="381000" y="457200"/>
            <a:ext cx="3612900" cy="1153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ndara"/>
              <a:buNone/>
              <a:defRPr b="0"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0"/>
          <p:cNvSpPr txBox="1"/>
          <p:nvPr>
            <p:ph idx="1" type="body"/>
          </p:nvPr>
        </p:nvSpPr>
        <p:spPr>
          <a:xfrm>
            <a:off x="4885859" y="285751"/>
            <a:ext cx="3813300" cy="42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2400"/>
              </a:spcBef>
              <a:spcAft>
                <a:spcPts val="0"/>
              </a:spcAft>
              <a:buSzPts val="2400"/>
              <a:buChar char="•"/>
              <a:defRPr b="0" sz="2400"/>
            </a:lvl1pPr>
            <a:lvl2pPr indent="-368300" lvl="1" marL="914400" algn="l">
              <a:spcBef>
                <a:spcPts val="600"/>
              </a:spcBef>
              <a:spcAft>
                <a:spcPts val="0"/>
              </a:spcAft>
              <a:buSzPts val="2200"/>
              <a:buChar char="•"/>
              <a:defRPr b="0" sz="2200"/>
            </a:lvl2pPr>
            <a:lvl3pPr indent="-355600" lvl="2" marL="1371600" algn="l">
              <a:spcBef>
                <a:spcPts val="600"/>
              </a:spcBef>
              <a:spcAft>
                <a:spcPts val="0"/>
              </a:spcAft>
              <a:buSzPts val="2000"/>
              <a:buChar char="•"/>
              <a:defRPr b="0" sz="2000"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b="0" sz="1800"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 b="0" sz="18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01" name="Google Shape;101;p10"/>
          <p:cNvSpPr txBox="1"/>
          <p:nvPr>
            <p:ph idx="2" type="body"/>
          </p:nvPr>
        </p:nvSpPr>
        <p:spPr>
          <a:xfrm>
            <a:off x="381000" y="1657351"/>
            <a:ext cx="36129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400"/>
              </a:spcBef>
              <a:spcAft>
                <a:spcPts val="0"/>
              </a:spcAft>
              <a:buSzPts val="1800"/>
              <a:buNone/>
              <a:defRPr b="0"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02" name="Google Shape;102;p10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0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92162" y="30256"/>
            <a:ext cx="7570800" cy="10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andara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92162" y="1321174"/>
            <a:ext cx="7570800" cy="32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spcBef>
                <a:spcPts val="2400"/>
              </a:spcBef>
              <a:spcAft>
                <a:spcPts val="0"/>
              </a:spcAft>
              <a:buClr>
                <a:srgbClr val="B9AAE2"/>
              </a:buClr>
              <a:buSzPts val="2800"/>
              <a:buFont typeface="Candara"/>
              <a:buChar char="•"/>
              <a:defRPr b="0" i="0" sz="2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9370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ndara"/>
              <a:buChar char="•"/>
              <a:defRPr b="0" i="0" sz="26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810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B9AAE2"/>
              </a:buClr>
              <a:buSzPts val="2400"/>
              <a:buFont typeface="Candara"/>
              <a:buChar char="•"/>
              <a:defRPr b="0" i="0" sz="2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68300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ndara"/>
              <a:buChar char="•"/>
              <a:defRPr b="0" i="0" sz="22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55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B9AAE2"/>
              </a:buClr>
              <a:buSzPts val="2000"/>
              <a:buFont typeface="Candara"/>
              <a:buChar char="•"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651812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4267200" y="4767263"/>
            <a:ext cx="609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600">
              <a:solidFill>
                <a:srgbClr val="2F1F58"/>
              </a:solidFill>
            </a:endParaRPr>
          </a:p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372035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9E8AD6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spd="med"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en.wikipedia.org/wiki/Compassion" TargetMode="External"/><Relationship Id="rId4" Type="http://schemas.openxmlformats.org/officeDocument/2006/relationships/hyperlink" Target="https://en.wikipedia.org/wiki/Suffering" TargetMode="External"/><Relationship Id="rId5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youtu.be/Qes9HoxfkE0" TargetMode="External"/><Relationship Id="rId4" Type="http://schemas.openxmlformats.org/officeDocument/2006/relationships/hyperlink" Target="http://www.youtube.com/watch?v=Qes9HoxfkE0" TargetMode="External"/><Relationship Id="rId5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5"/>
          <p:cNvSpPr txBox="1"/>
          <p:nvPr>
            <p:ph type="ctrTitle"/>
          </p:nvPr>
        </p:nvSpPr>
        <p:spPr>
          <a:xfrm>
            <a:off x="1821775" y="2028244"/>
            <a:ext cx="5479200" cy="1844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>
                <a:solidFill>
                  <a:schemeClr val="accent2"/>
                </a:solidFill>
              </a:rPr>
              <a:t>Self-Compassion</a:t>
            </a:r>
            <a:endParaRPr sz="5800">
              <a:solidFill>
                <a:schemeClr val="accent2"/>
              </a:solidFill>
            </a:endParaRPr>
          </a:p>
        </p:txBody>
      </p:sp>
      <p:sp>
        <p:nvSpPr>
          <p:cNvPr id="146" name="Google Shape;146;p15"/>
          <p:cNvSpPr txBox="1"/>
          <p:nvPr>
            <p:ph idx="1" type="subTitle"/>
          </p:nvPr>
        </p:nvSpPr>
        <p:spPr>
          <a:xfrm>
            <a:off x="1854200" y="3903008"/>
            <a:ext cx="5446800" cy="638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450">
                <a:solidFill>
                  <a:srgbClr val="202122"/>
                </a:solidFill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rPr>
              <a:t> The act of extending </a:t>
            </a:r>
            <a:r>
              <a:rPr lang="en" sz="1450">
                <a:solidFill>
                  <a:srgbClr val="0B0080"/>
                </a:solidFill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compassion</a:t>
            </a:r>
            <a:r>
              <a:rPr lang="en" sz="1450">
                <a:solidFill>
                  <a:srgbClr val="202122"/>
                </a:solidFill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rPr>
              <a:t> to </a:t>
            </a:r>
            <a:r>
              <a:rPr lang="en" sz="1450">
                <a:solidFill>
                  <a:srgbClr val="202122"/>
                </a:solidFill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rPr>
              <a:t>oneself</a:t>
            </a:r>
            <a:r>
              <a:rPr lang="en" sz="1450">
                <a:solidFill>
                  <a:srgbClr val="202122"/>
                </a:solidFill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rPr>
              <a:t> in instances of perceived inadequacy, failure, or general </a:t>
            </a:r>
            <a:r>
              <a:rPr lang="en" sz="1450">
                <a:solidFill>
                  <a:srgbClr val="0B0080"/>
                </a:solidFill>
                <a:uFill>
                  <a:noFill/>
                </a:uFill>
                <a:latin typeface="Comfortaa"/>
                <a:ea typeface="Comfortaa"/>
                <a:cs typeface="Comfortaa"/>
                <a:sym typeface="Comforta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suffering</a:t>
            </a:r>
            <a:r>
              <a:rPr lang="en" sz="1450">
                <a:solidFill>
                  <a:srgbClr val="202122"/>
                </a:solidFill>
                <a:highlight>
                  <a:srgbClr val="FFFFFF"/>
                </a:highlight>
                <a:latin typeface="Comfortaa"/>
                <a:ea typeface="Comfortaa"/>
                <a:cs typeface="Comfortaa"/>
                <a:sym typeface="Comfortaa"/>
              </a:rPr>
              <a:t>.</a:t>
            </a:r>
            <a:endParaRPr sz="22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47" name="Google Shape;14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34348" y="290551"/>
            <a:ext cx="1600226" cy="213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6"/>
          <p:cNvSpPr txBox="1"/>
          <p:nvPr>
            <p:ph type="title"/>
          </p:nvPr>
        </p:nvSpPr>
        <p:spPr>
          <a:xfrm>
            <a:off x="792162" y="30256"/>
            <a:ext cx="7570800" cy="1059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accent2"/>
                </a:solidFill>
                <a:latin typeface="Pacifico"/>
                <a:ea typeface="Pacifico"/>
                <a:cs typeface="Pacifico"/>
                <a:sym typeface="Pacifico"/>
              </a:rPr>
              <a:t>Three Parts of Self-Compassion</a:t>
            </a:r>
            <a:endParaRPr sz="4200">
              <a:solidFill>
                <a:schemeClr val="accent2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53" name="Google Shape;153;p16"/>
          <p:cNvSpPr txBox="1"/>
          <p:nvPr>
            <p:ph idx="1" type="body"/>
          </p:nvPr>
        </p:nvSpPr>
        <p:spPr>
          <a:xfrm>
            <a:off x="792150" y="1657350"/>
            <a:ext cx="7570800" cy="284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92100" lvl="0" marL="457200" rtl="0" algn="l">
              <a:spcBef>
                <a:spcPts val="2400"/>
              </a:spcBef>
              <a:spcAft>
                <a:spcPts val="0"/>
              </a:spcAft>
              <a:buSzPts val="1000"/>
              <a:buFont typeface="Comfortaa"/>
              <a:buAutoNum type="arabicPeriod"/>
            </a:pPr>
            <a:r>
              <a:rPr b="1" lang="en" sz="2000" u="sng">
                <a:latin typeface="Comfortaa"/>
                <a:ea typeface="Comfortaa"/>
                <a:cs typeface="Comfortaa"/>
                <a:sym typeface="Comfortaa"/>
              </a:rPr>
              <a:t>Self-kindness: </a:t>
            </a:r>
            <a:r>
              <a:rPr lang="en" sz="1500">
                <a:latin typeface="Comfortaa"/>
                <a:ea typeface="Comfortaa"/>
                <a:cs typeface="Comfortaa"/>
                <a:sym typeface="Comfortaa"/>
              </a:rPr>
              <a:t>being warm towards oneself when encountering pain and personal shortcomings, rather than ignoring them or hurting oneself with self-criticism. </a:t>
            </a:r>
            <a:endParaRPr sz="950">
              <a:solidFill>
                <a:srgbClr val="202122"/>
              </a:solidFill>
              <a:highlight>
                <a:srgbClr val="FFFFFF"/>
              </a:highlight>
              <a:latin typeface="Comfortaa"/>
              <a:ea typeface="Comfortaa"/>
              <a:cs typeface="Comfortaa"/>
              <a:sym typeface="Comfortaa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Comfortaa"/>
              <a:buAutoNum type="arabicPeriod"/>
            </a:pPr>
            <a:r>
              <a:rPr b="1" lang="en" sz="2000" u="sng">
                <a:latin typeface="Comfortaa"/>
                <a:ea typeface="Comfortaa"/>
                <a:cs typeface="Comfortaa"/>
                <a:sym typeface="Comfortaa"/>
              </a:rPr>
              <a:t>Common humanity:</a:t>
            </a:r>
            <a:r>
              <a:rPr lang="en" sz="2000"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" sz="1500">
                <a:latin typeface="Comfortaa"/>
                <a:ea typeface="Comfortaa"/>
                <a:cs typeface="Comfortaa"/>
                <a:sym typeface="Comfortaa"/>
              </a:rPr>
              <a:t>recognizing that suffering and personal failure is part of the shared human experience, rather than reverting to isolation.</a:t>
            </a:r>
            <a:endParaRPr sz="1500">
              <a:latin typeface="Comfortaa"/>
              <a:ea typeface="Comfortaa"/>
              <a:cs typeface="Comfortaa"/>
              <a:sym typeface="Comfortaa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Font typeface="Comfortaa"/>
              <a:buAutoNum type="arabicPeriod"/>
            </a:pPr>
            <a:r>
              <a:rPr b="1" lang="en" sz="2000" u="sng">
                <a:latin typeface="Comfortaa"/>
                <a:ea typeface="Comfortaa"/>
                <a:cs typeface="Comfortaa"/>
                <a:sym typeface="Comfortaa"/>
              </a:rPr>
              <a:t>Mindfulness:</a:t>
            </a:r>
            <a:r>
              <a:rPr lang="en" sz="2000"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en" sz="1500">
                <a:latin typeface="Comfortaa"/>
                <a:ea typeface="Comfortaa"/>
                <a:cs typeface="Comfortaa"/>
                <a:sym typeface="Comfortaa"/>
              </a:rPr>
              <a:t>taking a balanced approach to one’s negative emotions so that feelings are neither suppressed nor exaggerated. Mindfulness is a non-judgmental, receptive mind state in which individuals observe their thoughts and feelings as they are, without trying to suppress or deny them.</a:t>
            </a:r>
            <a:endParaRPr sz="1500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/>
          <p:nvPr>
            <p:ph type="title"/>
          </p:nvPr>
        </p:nvSpPr>
        <p:spPr>
          <a:xfrm>
            <a:off x="792162" y="30256"/>
            <a:ext cx="7570800" cy="1059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Pacifico"/>
                <a:ea typeface="Pacifico"/>
                <a:cs typeface="Pacifico"/>
                <a:sym typeface="Pacifico"/>
              </a:rPr>
              <a:t>A few ideas for practice:</a:t>
            </a:r>
            <a:endParaRPr>
              <a:solidFill>
                <a:schemeClr val="accent2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59" name="Google Shape;159;p17"/>
          <p:cNvSpPr txBox="1"/>
          <p:nvPr>
            <p:ph idx="1" type="body"/>
          </p:nvPr>
        </p:nvSpPr>
        <p:spPr>
          <a:xfrm>
            <a:off x="792162" y="1321174"/>
            <a:ext cx="7570800" cy="321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24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https://youtu.be/Qes9HoxfkE0</a:t>
            </a:r>
            <a:endParaRPr/>
          </a:p>
          <a:p>
            <a:pPr indent="0" lvl="0" marL="0" rtl="0" algn="l">
              <a:spcBef>
                <a:spcPts val="2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Self-compassion expert Kristin Neff offers tips for making friends with yourself. For more about emotional wellbeing, visit takingcharge.csh.umn.edu." id="160" name="Google Shape;160;p17" title="2-Minute Tips: How to Practice Self-Compassion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74225" y="1984325"/>
            <a:ext cx="3837925" cy="287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Infusion">
  <a:themeElements>
    <a:clrScheme name="Infusion">
      <a:dk1>
        <a:srgbClr val="000000"/>
      </a:dk1>
      <a:lt1>
        <a:srgbClr val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