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Roboto"/>
      <p:regular r:id="rId10"/>
      <p:bold r:id="rId11"/>
      <p:italic r:id="rId12"/>
      <p:boldItalic r:id="rId13"/>
    </p:embeddedFont>
    <p:embeddedFont>
      <p:font typeface="Gloria Hallelujah"/>
      <p:regular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GloriaHallelujah-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ositivepsychology.com/savorin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e3e50e87ee_0_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e3e50e87ee_0_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e3e50e87ee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e3e50e87ee_0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e3e50e87ee_0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e3e50e87ee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more </a:t>
            </a:r>
            <a:r>
              <a:rPr lang="en"/>
              <a:t>information</a:t>
            </a:r>
            <a:r>
              <a:rPr lang="en"/>
              <a:t> on savoring, visit the Positive Psychology website at this link: </a:t>
            </a:r>
            <a:r>
              <a:rPr lang="en" u="sng">
                <a:solidFill>
                  <a:schemeClr val="hlink"/>
                </a:solidFill>
                <a:hlinkClick r:id="rId2"/>
              </a:rPr>
              <a:t>savoring</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youtube.com/watch?v=AEY8vjAhQ6Y" TargetMode="Externa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339467" y="51915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sz="5600">
                <a:solidFill>
                  <a:srgbClr val="FF5722"/>
                </a:solidFill>
                <a:latin typeface="Gloria Hallelujah"/>
                <a:ea typeface="Gloria Hallelujah"/>
                <a:cs typeface="Gloria Hallelujah"/>
                <a:sym typeface="Gloria Hallelujah"/>
              </a:rPr>
              <a:t>Savoring</a:t>
            </a:r>
            <a:endParaRPr sz="5400">
              <a:latin typeface="Gloria Hallelujah"/>
              <a:ea typeface="Gloria Hallelujah"/>
              <a:cs typeface="Gloria Hallelujah"/>
              <a:sym typeface="Gloria Hallelujah"/>
            </a:endParaRPr>
          </a:p>
        </p:txBody>
      </p:sp>
      <p:sp>
        <p:nvSpPr>
          <p:cNvPr id="55" name="Google Shape;55;p13"/>
          <p:cNvSpPr txBox="1"/>
          <p:nvPr>
            <p:ph idx="1" type="subTitle"/>
          </p:nvPr>
        </p:nvSpPr>
        <p:spPr>
          <a:xfrm>
            <a:off x="87600" y="2713325"/>
            <a:ext cx="549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50">
                <a:solidFill>
                  <a:srgbClr val="2A2A2A"/>
                </a:solidFill>
                <a:highlight>
                  <a:srgbClr val="FFFFFF"/>
                </a:highlight>
                <a:latin typeface="Cambria"/>
                <a:ea typeface="Cambria"/>
                <a:cs typeface="Cambria"/>
                <a:sym typeface="Cambria"/>
              </a:rPr>
              <a:t>Savoring is defined as </a:t>
            </a:r>
            <a:r>
              <a:rPr b="1" lang="en" sz="1850">
                <a:solidFill>
                  <a:srgbClr val="2A2A2A"/>
                </a:solidFill>
                <a:highlight>
                  <a:srgbClr val="FFFFFF"/>
                </a:highlight>
                <a:latin typeface="Cambria"/>
                <a:ea typeface="Cambria"/>
                <a:cs typeface="Cambria"/>
                <a:sym typeface="Cambria"/>
              </a:rPr>
              <a:t>attending to, appreciating, and enhancing</a:t>
            </a:r>
            <a:r>
              <a:rPr lang="en" sz="1850">
                <a:solidFill>
                  <a:srgbClr val="2A2A2A"/>
                </a:solidFill>
                <a:highlight>
                  <a:srgbClr val="FFFFFF"/>
                </a:highlight>
                <a:latin typeface="Cambria"/>
                <a:ea typeface="Cambria"/>
                <a:cs typeface="Cambria"/>
                <a:sym typeface="Cambria"/>
              </a:rPr>
              <a:t> positive experiences that occur in one’s life.</a:t>
            </a:r>
            <a:endParaRPr sz="2900">
              <a:latin typeface="Cambria"/>
              <a:ea typeface="Cambria"/>
              <a:cs typeface="Cambria"/>
              <a:sym typeface="Cambria"/>
            </a:endParaRPr>
          </a:p>
        </p:txBody>
      </p:sp>
      <p:pic>
        <p:nvPicPr>
          <p:cNvPr id="56" name="Google Shape;56;p13"/>
          <p:cNvPicPr preferRelativeResize="0"/>
          <p:nvPr/>
        </p:nvPicPr>
        <p:blipFill rotWithShape="1">
          <a:blip r:embed="rId3">
            <a:alphaModFix/>
          </a:blip>
          <a:srcRect b="0" l="17518" r="21506" t="0"/>
          <a:stretch/>
        </p:blipFill>
        <p:spPr>
          <a:xfrm>
            <a:off x="5671525" y="1301975"/>
            <a:ext cx="3252299" cy="2781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
                                        </p:tgtEl>
                                        <p:attrNameLst>
                                          <p:attrName>style.visibility</p:attrName>
                                        </p:attrNameLst>
                                      </p:cBhvr>
                                      <p:to>
                                        <p:strVal val="visible"/>
                                      </p:to>
                                    </p:set>
                                    <p:animEffect filter="fade" transition="in">
                                      <p:cBhvr>
                                        <p:cTn dur="1000"/>
                                        <p:tgtEl>
                                          <p:spTgt spid="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5859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4660">
                <a:solidFill>
                  <a:srgbClr val="FF5722"/>
                </a:solidFill>
                <a:latin typeface="Gloria Hallelujah"/>
                <a:ea typeface="Gloria Hallelujah"/>
                <a:cs typeface="Gloria Hallelujah"/>
                <a:sym typeface="Gloria Hallelujah"/>
              </a:rPr>
              <a:t>Savoring Explained</a:t>
            </a:r>
            <a:endParaRPr sz="2320"/>
          </a:p>
        </p:txBody>
      </p:sp>
      <p:sp>
        <p:nvSpPr>
          <p:cNvPr id="62" name="Google Shape;62;p14"/>
          <p:cNvSpPr txBox="1"/>
          <p:nvPr>
            <p:ph idx="1" type="body"/>
          </p:nvPr>
        </p:nvSpPr>
        <p:spPr>
          <a:xfrm>
            <a:off x="311700" y="15852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
                <a:solidFill>
                  <a:srgbClr val="D5A6BD"/>
                </a:solidFill>
                <a:highlight>
                  <a:schemeClr val="lt1"/>
                </a:highlight>
                <a:latin typeface="Cambria"/>
                <a:ea typeface="Cambria"/>
                <a:cs typeface="Cambria"/>
                <a:sym typeface="Cambria"/>
              </a:rPr>
              <a:t>There are three types of savoring:</a:t>
            </a:r>
            <a:endParaRPr b="1">
              <a:solidFill>
                <a:srgbClr val="D5A6BD"/>
              </a:solidFill>
              <a:highlight>
                <a:schemeClr val="lt1"/>
              </a:highlight>
              <a:latin typeface="Cambria"/>
              <a:ea typeface="Cambria"/>
              <a:cs typeface="Cambria"/>
              <a:sym typeface="Cambria"/>
            </a:endParaRPr>
          </a:p>
          <a:p>
            <a:pPr indent="-307895" lvl="0" marL="457200" rtl="0" algn="l">
              <a:spcBef>
                <a:spcPts val="120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past, also known as </a:t>
            </a:r>
            <a:r>
              <a:rPr i="1" lang="en" sz="1350">
                <a:solidFill>
                  <a:srgbClr val="2A2A2A"/>
                </a:solidFill>
                <a:latin typeface="Cambria"/>
                <a:ea typeface="Cambria"/>
                <a:cs typeface="Cambria"/>
                <a:sym typeface="Cambria"/>
              </a:rPr>
              <a:t>reminiscence</a:t>
            </a:r>
            <a:r>
              <a:rPr lang="en" sz="1350">
                <a:solidFill>
                  <a:srgbClr val="2A2A2A"/>
                </a:solidFill>
                <a:latin typeface="Cambria"/>
                <a:ea typeface="Cambria"/>
                <a:cs typeface="Cambria"/>
                <a:sym typeface="Cambria"/>
              </a:rPr>
              <a:t>. For example, remembering funny moments from school with a friend.</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present or </a:t>
            </a:r>
            <a:r>
              <a:rPr i="1" lang="en" sz="1350">
                <a:solidFill>
                  <a:srgbClr val="2A2A2A"/>
                </a:solidFill>
                <a:latin typeface="Cambria"/>
                <a:ea typeface="Cambria"/>
                <a:cs typeface="Cambria"/>
                <a:sym typeface="Cambria"/>
              </a:rPr>
              <a:t>savoring the moment</a:t>
            </a:r>
            <a:r>
              <a:rPr lang="en" sz="1350">
                <a:solidFill>
                  <a:srgbClr val="2A2A2A"/>
                </a:solidFill>
                <a:latin typeface="Cambria"/>
                <a:ea typeface="Cambria"/>
                <a:cs typeface="Cambria"/>
                <a:sym typeface="Cambria"/>
              </a:rPr>
              <a:t>. For instance, enjoying a new meal by drawing your attention to the flavors and smells.</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Savoring the future, also referred to as </a:t>
            </a:r>
            <a:r>
              <a:rPr i="1" lang="en" sz="1350">
                <a:solidFill>
                  <a:srgbClr val="2A2A2A"/>
                </a:solidFill>
                <a:latin typeface="Cambria"/>
                <a:ea typeface="Cambria"/>
                <a:cs typeface="Cambria"/>
                <a:sym typeface="Cambria"/>
              </a:rPr>
              <a:t>anticipation</a:t>
            </a:r>
            <a:r>
              <a:rPr lang="en" sz="1350">
                <a:solidFill>
                  <a:srgbClr val="2A2A2A"/>
                </a:solidFill>
                <a:latin typeface="Cambria"/>
                <a:ea typeface="Cambria"/>
                <a:cs typeface="Cambria"/>
                <a:sym typeface="Cambria"/>
              </a:rPr>
              <a:t>. For example, visualizing the trip you have planned with your partner for this upcoming weekend.</a:t>
            </a:r>
            <a:endParaRPr sz="1350">
              <a:solidFill>
                <a:srgbClr val="2A2A2A"/>
              </a:solidFill>
              <a:latin typeface="Cambria"/>
              <a:ea typeface="Cambria"/>
              <a:cs typeface="Cambria"/>
              <a:sym typeface="Cambria"/>
            </a:endParaRPr>
          </a:p>
          <a:p>
            <a:pPr indent="0" lvl="0" marL="0" rtl="0" algn="l">
              <a:spcBef>
                <a:spcPts val="1200"/>
              </a:spcBef>
              <a:spcAft>
                <a:spcPts val="0"/>
              </a:spcAft>
              <a:buNone/>
            </a:pPr>
            <a:r>
              <a:rPr b="1" lang="en">
                <a:solidFill>
                  <a:srgbClr val="D5A6BD"/>
                </a:solidFill>
                <a:latin typeface="Cambria"/>
                <a:ea typeface="Cambria"/>
                <a:cs typeface="Cambria"/>
                <a:sym typeface="Cambria"/>
              </a:rPr>
              <a:t>Preconditions to savoring:</a:t>
            </a:r>
            <a:endParaRPr b="1">
              <a:solidFill>
                <a:srgbClr val="D5A6BD"/>
              </a:solidFill>
              <a:latin typeface="Cambria"/>
              <a:ea typeface="Cambria"/>
              <a:cs typeface="Cambria"/>
              <a:sym typeface="Cambria"/>
            </a:endParaRPr>
          </a:p>
          <a:p>
            <a:pPr indent="-307895" lvl="0" marL="457200" rtl="0" algn="l">
              <a:spcBef>
                <a:spcPts val="120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Being able to connect to the present moment</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Freedom from urgent social responsibilities</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Basic physical and psychological needs are covered</a:t>
            </a:r>
            <a:endParaRPr sz="1350">
              <a:solidFill>
                <a:srgbClr val="2A2A2A"/>
              </a:solidFill>
              <a:latin typeface="Cambria"/>
              <a:ea typeface="Cambria"/>
              <a:cs typeface="Cambria"/>
              <a:sym typeface="Cambria"/>
            </a:endParaRPr>
          </a:p>
          <a:p>
            <a:pPr indent="-307895" lvl="0" marL="457200" rtl="0" algn="l">
              <a:spcBef>
                <a:spcPts val="0"/>
              </a:spcBef>
              <a:spcAft>
                <a:spcPts val="0"/>
              </a:spcAft>
              <a:buClr>
                <a:srgbClr val="2A2A2A"/>
              </a:buClr>
              <a:buSzPct val="100000"/>
              <a:buFont typeface="Cambria"/>
              <a:buAutoNum type="arabicPeriod"/>
            </a:pPr>
            <a:r>
              <a:rPr lang="en" sz="1350">
                <a:solidFill>
                  <a:srgbClr val="2A2A2A"/>
                </a:solidFill>
                <a:latin typeface="Cambria"/>
                <a:ea typeface="Cambria"/>
                <a:cs typeface="Cambria"/>
                <a:sym typeface="Cambria"/>
              </a:rPr>
              <a:t>Presence of mindfulness and meta-awareness regarding positive experiences</a:t>
            </a:r>
            <a:endParaRPr sz="1350">
              <a:solidFill>
                <a:srgbClr val="2A2A2A"/>
              </a:solidFill>
              <a:latin typeface="Cambria"/>
              <a:ea typeface="Cambria"/>
              <a:cs typeface="Cambria"/>
              <a:sym typeface="Cambria"/>
            </a:endParaRPr>
          </a:p>
          <a:p>
            <a:pPr indent="0" lvl="0" marL="0" rtl="0" algn="l">
              <a:spcBef>
                <a:spcPts val="1200"/>
              </a:spcBef>
              <a:spcAft>
                <a:spcPts val="1200"/>
              </a:spcAft>
              <a:buNone/>
            </a:pPr>
            <a:r>
              <a:t/>
            </a:r>
            <a:endParaRPr>
              <a:latin typeface="Cambria"/>
              <a:ea typeface="Cambria"/>
              <a:cs typeface="Cambria"/>
              <a:sym typeface="Cambria"/>
            </a:endParaRPr>
          </a:p>
        </p:txBody>
      </p:sp>
      <p:pic>
        <p:nvPicPr>
          <p:cNvPr id="63" name="Google Shape;63;p14"/>
          <p:cNvPicPr preferRelativeResize="0"/>
          <p:nvPr/>
        </p:nvPicPr>
        <p:blipFill>
          <a:blip r:embed="rId3">
            <a:alphaModFix/>
          </a:blip>
          <a:stretch>
            <a:fillRect/>
          </a:stretch>
        </p:blipFill>
        <p:spPr>
          <a:xfrm>
            <a:off x="5982850" y="321200"/>
            <a:ext cx="2365400" cy="14192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descr="This video is part of an online course, The Science of Well-Being, created by Yale. Discover the misconceptions about happiness. Learn about what psychological research says about what makes us happy. Enroll at https://www.coursera.org/learn/the-science-of-well-being?utm_source=yt&amp;utm_medium=social&amp;utm_campaign=channel&amp;utm_content=yale to get access to the full course. &#10;&#10;About this course:&#10;“The Science of Well-Being” taught by Professor Laurie Santos overviews what psychological science says about happiness. The purpose of the course is to not only learn what psychological research says about what makes us happy but also to put those strategies into practice. The first part of the course reveals misconceptions we have about happiness and the annoying features of the mind that lead us to think the way we do. The next part of the course focuses on activities that have been proven to increase happiness along with strategies to build better habits. The last part of the course gives learners time, tips, and social support to work on the final assignment which asks learners to apply one wellness activity aka &quot;Rewirement&quot; into their lives for four weeks.&#10;&#10;Visit https://www.coursera.org/learn/the-science-of-well-being?utm_source=yt&amp;utm_medium=social&amp;utm_campaign=channel&amp;utm_content=yale to learn more!&#10;&#10;Keep in touch with Coursera!&#10;Twitter: https://twitter.com/coursera&#10;Facebook: https://www.facebook.com/Coursera/" id="69" name="Google Shape;69;p15" title="Savoring - The Science of Well-Being by Yale University #5">
            <a:hlinkClick r:id="rId3"/>
          </p:cNvPr>
          <p:cNvPicPr preferRelativeResize="0"/>
          <p:nvPr/>
        </p:nvPicPr>
        <p:blipFill>
          <a:blip r:embed="rId4">
            <a:alphaModFix/>
          </a:blip>
          <a:stretch>
            <a:fillRect/>
          </a:stretch>
        </p:blipFill>
        <p:spPr>
          <a:xfrm>
            <a:off x="2286000" y="857250"/>
            <a:ext cx="4572000" cy="3429000"/>
          </a:xfrm>
          <a:prstGeom prst="rect">
            <a:avLst/>
          </a:prstGeom>
          <a:noFill/>
          <a:ln>
            <a:noFill/>
          </a:ln>
        </p:spPr>
      </p:pic>
      <p:sp>
        <p:nvSpPr>
          <p:cNvPr id="70" name="Google Shape;70;p15"/>
          <p:cNvSpPr txBox="1"/>
          <p:nvPr/>
        </p:nvSpPr>
        <p:spPr>
          <a:xfrm>
            <a:off x="2526800" y="4340600"/>
            <a:ext cx="7205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Cambria"/>
                <a:ea typeface="Cambria"/>
                <a:cs typeface="Cambria"/>
                <a:sym typeface="Cambria"/>
              </a:rPr>
              <a:t>https://www.youtube.com/watch?v=AEY8vjAhQ6Y</a:t>
            </a:r>
            <a:endParaRPr>
              <a:latin typeface="Cambria"/>
              <a:ea typeface="Cambria"/>
              <a:cs typeface="Cambria"/>
              <a:sym typeface="Cambri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gtEl>
                                        <p:attrNameLst>
                                          <p:attrName>style.visibility</p:attrName>
                                        </p:attrNameLst>
                                      </p:cBhvr>
                                      <p:to>
                                        <p:strVal val="visible"/>
                                      </p:to>
                                    </p:set>
                                    <p:animEffect filter="fade" transition="in">
                                      <p:cBhvr>
                                        <p:cTn dur="1000"/>
                                        <p:tgtEl>
                                          <p:spTgt spid="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725050" y="3041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ts val="990"/>
              <a:buFont typeface="Arial"/>
              <a:buNone/>
            </a:pPr>
            <a:r>
              <a:rPr lang="en" sz="5600">
                <a:solidFill>
                  <a:srgbClr val="FF5722"/>
                </a:solidFill>
                <a:latin typeface="Gloria Hallelujah"/>
                <a:ea typeface="Gloria Hallelujah"/>
                <a:cs typeface="Gloria Hallelujah"/>
                <a:sym typeface="Gloria Hallelujah"/>
              </a:rPr>
              <a:t>Sav(or) for Later</a:t>
            </a:r>
            <a:endParaRPr/>
          </a:p>
        </p:txBody>
      </p:sp>
      <p:sp>
        <p:nvSpPr>
          <p:cNvPr id="76" name="Google Shape;76;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One of the most interactive ways to savor is to use your </a:t>
            </a:r>
            <a:r>
              <a:rPr b="1" lang="en">
                <a:solidFill>
                  <a:srgbClr val="6FA8DC"/>
                </a:solidFill>
                <a:latin typeface="Gloria Hallelujah"/>
                <a:ea typeface="Gloria Hallelujah"/>
                <a:cs typeface="Gloria Hallelujah"/>
                <a:sym typeface="Gloria Hallelujah"/>
              </a:rPr>
              <a:t>senses</a:t>
            </a:r>
            <a:r>
              <a:rPr lang="en"/>
              <a:t>. Commit to practice today, at your next free moment (even if it’s just a minute or two)!</a:t>
            </a:r>
            <a:endParaRPr/>
          </a:p>
          <a:p>
            <a:pPr indent="-342900" lvl="0" marL="457200" rtl="0" algn="l">
              <a:spcBef>
                <a:spcPts val="1200"/>
              </a:spcBef>
              <a:spcAft>
                <a:spcPts val="0"/>
              </a:spcAft>
              <a:buSzPts val="1800"/>
              <a:buAutoNum type="arabicPeriod"/>
            </a:pPr>
            <a:r>
              <a:rPr lang="en"/>
              <a:t>Find a </a:t>
            </a:r>
            <a:r>
              <a:rPr b="1" lang="en">
                <a:solidFill>
                  <a:srgbClr val="E06666"/>
                </a:solidFill>
                <a:latin typeface="Gloria Hallelujah"/>
                <a:ea typeface="Gloria Hallelujah"/>
                <a:cs typeface="Gloria Hallelujah"/>
                <a:sym typeface="Gloria Hallelujah"/>
              </a:rPr>
              <a:t>favorite location</a:t>
            </a:r>
            <a:r>
              <a:rPr lang="en"/>
              <a:t> or a place that brings your peace.</a:t>
            </a:r>
            <a:endParaRPr/>
          </a:p>
          <a:p>
            <a:pPr indent="-342900" lvl="0" marL="457200" rtl="0" algn="l">
              <a:spcBef>
                <a:spcPts val="0"/>
              </a:spcBef>
              <a:spcAft>
                <a:spcPts val="0"/>
              </a:spcAft>
              <a:buSzPts val="1800"/>
              <a:buAutoNum type="arabicPeriod"/>
            </a:pPr>
            <a:r>
              <a:rPr lang="en"/>
              <a:t>Remember the </a:t>
            </a:r>
            <a:r>
              <a:rPr b="1" lang="en">
                <a:solidFill>
                  <a:srgbClr val="BF9000"/>
                </a:solidFill>
                <a:latin typeface="Gloria Hallelujah"/>
                <a:ea typeface="Gloria Hallelujah"/>
                <a:cs typeface="Gloria Hallelujah"/>
                <a:sym typeface="Gloria Hallelujah"/>
              </a:rPr>
              <a:t>preconditions</a:t>
            </a:r>
            <a:r>
              <a:rPr lang="en">
                <a:solidFill>
                  <a:srgbClr val="BF9000"/>
                </a:solidFill>
                <a:latin typeface="Gloria Hallelujah"/>
                <a:ea typeface="Gloria Hallelujah"/>
                <a:cs typeface="Gloria Hallelujah"/>
                <a:sym typeface="Gloria Hallelujah"/>
              </a:rPr>
              <a:t> </a:t>
            </a:r>
            <a:r>
              <a:rPr lang="en"/>
              <a:t>of savoring, and make sure you are in a good headspace.</a:t>
            </a:r>
            <a:endParaRPr/>
          </a:p>
          <a:p>
            <a:pPr indent="-342900" lvl="0" marL="457200" rtl="0" algn="l">
              <a:spcBef>
                <a:spcPts val="0"/>
              </a:spcBef>
              <a:spcAft>
                <a:spcPts val="0"/>
              </a:spcAft>
              <a:buSzPts val="1800"/>
              <a:buAutoNum type="arabicPeriod"/>
            </a:pPr>
            <a:r>
              <a:rPr b="1" lang="en">
                <a:solidFill>
                  <a:srgbClr val="93C47D"/>
                </a:solidFill>
                <a:latin typeface="Gloria Hallelujah"/>
                <a:ea typeface="Gloria Hallelujah"/>
                <a:cs typeface="Gloria Hallelujah"/>
                <a:sym typeface="Gloria Hallelujah"/>
              </a:rPr>
              <a:t>Disconnect</a:t>
            </a:r>
            <a:r>
              <a:rPr lang="en"/>
              <a:t> from anything that may  be distracting you or drawing your attention away from the present moment.</a:t>
            </a:r>
            <a:endParaRPr/>
          </a:p>
          <a:p>
            <a:pPr indent="-342900" lvl="0" marL="457200" rtl="0" algn="l">
              <a:spcBef>
                <a:spcPts val="0"/>
              </a:spcBef>
              <a:spcAft>
                <a:spcPts val="0"/>
              </a:spcAft>
              <a:buSzPts val="1800"/>
              <a:buAutoNum type="arabicPeriod"/>
            </a:pPr>
            <a:r>
              <a:rPr lang="en"/>
              <a:t>Use your senses - </a:t>
            </a:r>
            <a:r>
              <a:rPr b="1" lang="en">
                <a:solidFill>
                  <a:srgbClr val="FF5722"/>
                </a:solidFill>
                <a:latin typeface="Gloria Hallelujah"/>
                <a:ea typeface="Gloria Hallelujah"/>
                <a:cs typeface="Gloria Hallelujah"/>
                <a:sym typeface="Gloria Hallelujah"/>
              </a:rPr>
              <a:t>Look, listen, touch, smell, and taste</a:t>
            </a:r>
            <a:r>
              <a:rPr b="1" lang="en">
                <a:latin typeface="Gloria Hallelujah"/>
                <a:ea typeface="Gloria Hallelujah"/>
                <a:cs typeface="Gloria Hallelujah"/>
                <a:sym typeface="Gloria Hallelujah"/>
              </a:rPr>
              <a:t> </a:t>
            </a:r>
            <a:r>
              <a:rPr lang="en"/>
              <a:t>(if applicable) what is around you. Be intentional. </a:t>
            </a:r>
            <a:endParaRPr/>
          </a:p>
          <a:p>
            <a:pPr indent="-342900" lvl="0" marL="457200" rtl="0" algn="l">
              <a:spcBef>
                <a:spcPts val="0"/>
              </a:spcBef>
              <a:spcAft>
                <a:spcPts val="0"/>
              </a:spcAft>
              <a:buSzPts val="1800"/>
              <a:buAutoNum type="arabicPeriod"/>
            </a:pPr>
            <a:r>
              <a:rPr b="1" lang="en">
                <a:solidFill>
                  <a:srgbClr val="8E7CC3"/>
                </a:solidFill>
                <a:latin typeface="Gloria Hallelujah"/>
                <a:ea typeface="Gloria Hallelujah"/>
                <a:cs typeface="Gloria Hallelujah"/>
                <a:sym typeface="Gloria Hallelujah"/>
              </a:rPr>
              <a:t>Reflect</a:t>
            </a:r>
            <a:r>
              <a:rPr lang="en"/>
              <a:t> after your experience. How was this savoring experience different from your typical experience in this environment? </a:t>
            </a:r>
            <a:endParaRPr/>
          </a:p>
        </p:txBody>
      </p:sp>
      <p:pic>
        <p:nvPicPr>
          <p:cNvPr id="77" name="Google Shape;77;p16"/>
          <p:cNvPicPr preferRelativeResize="0"/>
          <p:nvPr/>
        </p:nvPicPr>
        <p:blipFill rotWithShape="1">
          <a:blip r:embed="rId3">
            <a:alphaModFix/>
          </a:blip>
          <a:srcRect b="26795" l="0" r="0" t="19614"/>
          <a:stretch/>
        </p:blipFill>
        <p:spPr>
          <a:xfrm>
            <a:off x="6794225" y="117375"/>
            <a:ext cx="2088050" cy="1135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