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embeddedFontLst>
    <p:embeddedFont>
      <p:font typeface="Roboto"/>
      <p:regular r:id="rId8"/>
      <p:bold r:id="rId9"/>
      <p:italic r:id="rId10"/>
      <p:boldItalic r:id="rId11"/>
    </p:embeddedFont>
    <p:embeddedFont>
      <p:font typeface="Caveat"/>
      <p:regular r:id="rId12"/>
      <p:bold r:id="rId13"/>
    </p:embeddedFont>
    <p:embeddedFont>
      <p:font typeface="Amatic SC"/>
      <p:regular r:id="rId14"/>
      <p:bold r:id="rId15"/>
    </p:embeddedFont>
    <p:embeddedFont>
      <p:font typeface="Merriweath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Italic.fntdata"/><Relationship Id="rId10" Type="http://schemas.openxmlformats.org/officeDocument/2006/relationships/font" Target="fonts/Roboto-italic.fntdata"/><Relationship Id="rId13" Type="http://schemas.openxmlformats.org/officeDocument/2006/relationships/font" Target="fonts/Caveat-bold.fntdata"/><Relationship Id="rId12" Type="http://schemas.openxmlformats.org/officeDocument/2006/relationships/font" Target="fonts/Cavea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Roboto-bold.fntdata"/><Relationship Id="rId15" Type="http://schemas.openxmlformats.org/officeDocument/2006/relationships/font" Target="fonts/AmaticSC-bold.fntdata"/><Relationship Id="rId14" Type="http://schemas.openxmlformats.org/officeDocument/2006/relationships/font" Target="fonts/AmaticSC-regular.fntdata"/><Relationship Id="rId17" Type="http://schemas.openxmlformats.org/officeDocument/2006/relationships/font" Target="fonts/Merriweather-bold.fntdata"/><Relationship Id="rId16" Type="http://schemas.openxmlformats.org/officeDocument/2006/relationships/font" Target="fonts/Merriweather-regular.fntdata"/><Relationship Id="rId5" Type="http://schemas.openxmlformats.org/officeDocument/2006/relationships/notesMaster" Target="notesMasters/notesMaster1.xml"/><Relationship Id="rId19" Type="http://schemas.openxmlformats.org/officeDocument/2006/relationships/font" Target="fonts/Merriweather-boldItalic.fntdata"/><Relationship Id="rId6" Type="http://schemas.openxmlformats.org/officeDocument/2006/relationships/slide" Target="slides/slide1.xml"/><Relationship Id="rId18" Type="http://schemas.openxmlformats.org/officeDocument/2006/relationships/font" Target="fonts/Merriweather-italic.fntdata"/><Relationship Id="rId7" Type="http://schemas.openxmlformats.org/officeDocument/2006/relationships/slide" Target="slides/slide2.xml"/><Relationship Id="rId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Introduce the topic of gratitude. Consider having a class member read the definition, or ask for volunteers to provide their own definition. Take a minute to ask or encourage students to discuss how they express gratitude regularly.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b946daeaef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b946daeaef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Take a moment to share some of the benefits of expressing gratitude listed above. Share a personal experience, if desired. Invite students in person or virtually to complete the two minute activity listed above. Encourage students to continue to find new and creative ways to think about AND express gratitude regularly.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p2"/>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2" name="Google Shape;12;p2"/>
          <p:cNvSpPr txBox="1"/>
          <p:nvPr>
            <p:ph idx="1" type="subTitle"/>
          </p:nvPr>
        </p:nvSpPr>
        <p:spPr>
          <a:xfrm>
            <a:off x="311700" y="1878560"/>
            <a:ext cx="4242600" cy="7383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p11"/>
          <p:cNvSpPr txBox="1"/>
          <p:nvPr>
            <p:ph hasCustomPrompt="1" type="title"/>
          </p:nvPr>
        </p:nvSpPr>
        <p:spPr>
          <a:xfrm>
            <a:off x="311750" y="831175"/>
            <a:ext cx="5334900" cy="12447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p:nvPr>
            <p:ph idx="1" type="body"/>
          </p:nvPr>
        </p:nvSpPr>
        <p:spPr>
          <a:xfrm>
            <a:off x="311700" y="2121425"/>
            <a:ext cx="5334900" cy="942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57" name="Google Shape;5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14" name="Shape 14"/>
        <p:cNvGrpSpPr/>
        <p:nvPr/>
      </p:nvGrpSpPr>
      <p:grpSpPr>
        <a:xfrm>
          <a:off x="0" y="0"/>
          <a:ext cx="0" cy="0"/>
          <a:chOff x="0" y="0"/>
          <a:chExt cx="0" cy="0"/>
        </a:xfrm>
      </p:grpSpPr>
      <p:sp>
        <p:nvSpPr>
          <p:cNvPr id="15" name="Google Shape;15;p3"/>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17" name="Google Shape;17;p3"/>
          <p:cNvSpPr txBox="1"/>
          <p:nvPr>
            <p:ph type="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23" name="Google Shape;23;p4"/>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4" name="Google Shape;24;p4"/>
          <p:cNvSpPr txBox="1"/>
          <p:nvPr>
            <p:ph idx="1" type="body"/>
          </p:nvPr>
        </p:nvSpPr>
        <p:spPr>
          <a:xfrm>
            <a:off x="4644675" y="500925"/>
            <a:ext cx="4166400" cy="4098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25" name="Google Shape;25;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5"/>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9" name="Google Shape;29;p5"/>
          <p:cNvSpPr txBox="1"/>
          <p:nvPr>
            <p:ph idx="1" type="body"/>
          </p:nvPr>
        </p:nvSpPr>
        <p:spPr>
          <a:xfrm>
            <a:off x="3117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5"/>
          <p:cNvSpPr txBox="1"/>
          <p:nvPr>
            <p:ph idx="2" type="body"/>
          </p:nvPr>
        </p:nvSpPr>
        <p:spPr>
          <a:xfrm>
            <a:off x="48324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1" name="Google Shape;31;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txBox="1"/>
          <p:nvPr>
            <p:ph type="title"/>
          </p:nvPr>
        </p:nvSpPr>
        <p:spPr>
          <a:xfrm>
            <a:off x="311725" y="500925"/>
            <a:ext cx="3127500" cy="18291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9" name="Google Shape;39;p7"/>
          <p:cNvSpPr txBox="1"/>
          <p:nvPr>
            <p:ph idx="1" type="body"/>
          </p:nvPr>
        </p:nvSpPr>
        <p:spPr>
          <a:xfrm>
            <a:off x="311700" y="2390650"/>
            <a:ext cx="3127500" cy="229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Google Shape;42;p8"/>
          <p:cNvSpPr txBox="1"/>
          <p:nvPr>
            <p:ph type="title"/>
          </p:nvPr>
        </p:nvSpPr>
        <p:spPr>
          <a:xfrm>
            <a:off x="311675" y="798600"/>
            <a:ext cx="6247800" cy="3546300"/>
          </a:xfrm>
          <a:prstGeom prst="rect">
            <a:avLst/>
          </a:prstGeom>
        </p:spPr>
        <p:txBody>
          <a:bodyPr anchorCtr="0" anchor="ctr"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9"/>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47" name="Google Shape;47;p9"/>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p:txBody>
      </p:sp>
      <p:sp>
        <p:nvSpPr>
          <p:cNvPr id="48" name="Google Shape;48;p9"/>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9" name="Google Shape;49;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0"/>
          <p:cNvSpPr txBox="1"/>
          <p:nvPr>
            <p:ph idx="1" type="body"/>
          </p:nvPr>
        </p:nvSpPr>
        <p:spPr>
          <a:xfrm>
            <a:off x="311700" y="4521400"/>
            <a:ext cx="7979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Google Shape;5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3"/>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6000">
                <a:solidFill>
                  <a:srgbClr val="F3F3F3"/>
                </a:solidFill>
                <a:highlight>
                  <a:srgbClr val="93C47D"/>
                </a:highlight>
                <a:latin typeface="Amatic SC"/>
                <a:ea typeface="Amatic SC"/>
                <a:cs typeface="Amatic SC"/>
                <a:sym typeface="Amatic SC"/>
              </a:rPr>
              <a:t>Gratitude </a:t>
            </a:r>
            <a:endParaRPr b="1" sz="6000">
              <a:solidFill>
                <a:srgbClr val="F3F3F3"/>
              </a:solidFill>
              <a:highlight>
                <a:srgbClr val="93C47D"/>
              </a:highlight>
              <a:latin typeface="Amatic SC"/>
              <a:ea typeface="Amatic SC"/>
              <a:cs typeface="Amatic SC"/>
              <a:sym typeface="Amatic SC"/>
            </a:endParaRPr>
          </a:p>
        </p:txBody>
      </p:sp>
      <p:sp>
        <p:nvSpPr>
          <p:cNvPr id="65" name="Google Shape;65;p13"/>
          <p:cNvSpPr txBox="1"/>
          <p:nvPr>
            <p:ph idx="1" type="subTitle"/>
          </p:nvPr>
        </p:nvSpPr>
        <p:spPr>
          <a:xfrm>
            <a:off x="396375" y="1899697"/>
            <a:ext cx="4486200" cy="943800"/>
          </a:xfrm>
          <a:prstGeom prst="rect">
            <a:avLst/>
          </a:prstGeom>
        </p:spPr>
        <p:txBody>
          <a:bodyPr anchorCtr="0" anchor="t" bIns="91425" lIns="91425" spcFirstLastPara="1" rIns="91425" wrap="square" tIns="91425">
            <a:normAutofit fontScale="85000" lnSpcReduction="20000"/>
          </a:bodyPr>
          <a:lstStyle/>
          <a:p>
            <a:pPr indent="0" lvl="0" marL="0" rtl="0" algn="ctr">
              <a:spcBef>
                <a:spcPts val="0"/>
              </a:spcBef>
              <a:spcAft>
                <a:spcPts val="0"/>
              </a:spcAft>
              <a:buNone/>
            </a:pPr>
            <a:r>
              <a:rPr lang="en" sz="1800">
                <a:solidFill>
                  <a:srgbClr val="202124"/>
                </a:solidFill>
                <a:highlight>
                  <a:srgbClr val="FFFFFF"/>
                </a:highlight>
                <a:latin typeface="Caveat"/>
                <a:ea typeface="Caveat"/>
                <a:cs typeface="Caveat"/>
                <a:sym typeface="Caveat"/>
              </a:rPr>
              <a:t>the </a:t>
            </a:r>
            <a:r>
              <a:rPr b="1" lang="en" sz="1800">
                <a:solidFill>
                  <a:srgbClr val="202124"/>
                </a:solidFill>
                <a:highlight>
                  <a:srgbClr val="FFFFFF"/>
                </a:highlight>
                <a:latin typeface="Caveat"/>
                <a:ea typeface="Caveat"/>
                <a:cs typeface="Caveat"/>
                <a:sym typeface="Caveat"/>
              </a:rPr>
              <a:t>quality </a:t>
            </a:r>
            <a:r>
              <a:rPr lang="en" sz="1800">
                <a:solidFill>
                  <a:srgbClr val="202124"/>
                </a:solidFill>
                <a:highlight>
                  <a:srgbClr val="FFFFFF"/>
                </a:highlight>
                <a:latin typeface="Caveat"/>
                <a:ea typeface="Caveat"/>
                <a:cs typeface="Caveat"/>
                <a:sym typeface="Caveat"/>
              </a:rPr>
              <a:t>of being thankful; readiness to </a:t>
            </a:r>
            <a:r>
              <a:rPr b="1" lang="en" sz="1800">
                <a:solidFill>
                  <a:srgbClr val="202124"/>
                </a:solidFill>
                <a:highlight>
                  <a:srgbClr val="FFFFFF"/>
                </a:highlight>
                <a:latin typeface="Caveat"/>
                <a:ea typeface="Caveat"/>
                <a:cs typeface="Caveat"/>
                <a:sym typeface="Caveat"/>
              </a:rPr>
              <a:t>show appreciation</a:t>
            </a:r>
            <a:r>
              <a:rPr lang="en" sz="1800">
                <a:solidFill>
                  <a:srgbClr val="202124"/>
                </a:solidFill>
                <a:highlight>
                  <a:srgbClr val="FFFFFF"/>
                </a:highlight>
                <a:latin typeface="Caveat"/>
                <a:ea typeface="Caveat"/>
                <a:cs typeface="Caveat"/>
                <a:sym typeface="Caveat"/>
              </a:rPr>
              <a:t> for and to </a:t>
            </a:r>
            <a:r>
              <a:rPr b="1" lang="en" sz="1800">
                <a:solidFill>
                  <a:srgbClr val="202124"/>
                </a:solidFill>
                <a:highlight>
                  <a:srgbClr val="FFFFFF"/>
                </a:highlight>
                <a:latin typeface="Caveat"/>
                <a:ea typeface="Caveat"/>
                <a:cs typeface="Caveat"/>
                <a:sym typeface="Caveat"/>
              </a:rPr>
              <a:t>return kindness.</a:t>
            </a:r>
            <a:endParaRPr b="1" sz="1800">
              <a:solidFill>
                <a:srgbClr val="202124"/>
              </a:solidFill>
              <a:highlight>
                <a:srgbClr val="FFFFFF"/>
              </a:highlight>
              <a:latin typeface="Caveat"/>
              <a:ea typeface="Caveat"/>
              <a:cs typeface="Caveat"/>
              <a:sym typeface="Caveat"/>
            </a:endParaRPr>
          </a:p>
          <a:p>
            <a:pPr indent="0" lvl="0" marL="0" rtl="0" algn="ctr">
              <a:spcBef>
                <a:spcPts val="0"/>
              </a:spcBef>
              <a:spcAft>
                <a:spcPts val="0"/>
              </a:spcAft>
              <a:buNone/>
            </a:pPr>
            <a:r>
              <a:t/>
            </a:r>
            <a:endParaRPr b="1" sz="1800">
              <a:solidFill>
                <a:srgbClr val="202124"/>
              </a:solidFill>
              <a:highlight>
                <a:srgbClr val="FFFFFF"/>
              </a:highlight>
              <a:latin typeface="Caveat"/>
              <a:ea typeface="Caveat"/>
              <a:cs typeface="Caveat"/>
              <a:sym typeface="Caveat"/>
            </a:endParaRPr>
          </a:p>
          <a:p>
            <a:pPr indent="0" lvl="0" marL="0" rtl="0" algn="ctr">
              <a:spcBef>
                <a:spcPts val="0"/>
              </a:spcBef>
              <a:spcAft>
                <a:spcPts val="0"/>
              </a:spcAft>
              <a:buNone/>
            </a:pPr>
            <a:r>
              <a:rPr b="1" lang="en" sz="1800">
                <a:solidFill>
                  <a:srgbClr val="202124"/>
                </a:solidFill>
                <a:highlight>
                  <a:srgbClr val="FFFFFF"/>
                </a:highlight>
                <a:latin typeface="Caveat"/>
                <a:ea typeface="Caveat"/>
                <a:cs typeface="Caveat"/>
                <a:sym typeface="Caveat"/>
              </a:rPr>
              <a:t>How do you express gratitude?</a:t>
            </a:r>
            <a:endParaRPr b="1" sz="1800">
              <a:solidFill>
                <a:srgbClr val="202124"/>
              </a:solidFill>
              <a:highlight>
                <a:srgbClr val="FFFFFF"/>
              </a:highlight>
              <a:latin typeface="Caveat"/>
              <a:ea typeface="Caveat"/>
              <a:cs typeface="Caveat"/>
              <a:sym typeface="Caveat"/>
            </a:endParaRPr>
          </a:p>
        </p:txBody>
      </p:sp>
      <p:pic>
        <p:nvPicPr>
          <p:cNvPr id="66" name="Google Shape;66;p13"/>
          <p:cNvPicPr preferRelativeResize="0"/>
          <p:nvPr/>
        </p:nvPicPr>
        <p:blipFill>
          <a:blip r:embed="rId3">
            <a:alphaModFix/>
          </a:blip>
          <a:stretch>
            <a:fillRect/>
          </a:stretch>
        </p:blipFill>
        <p:spPr>
          <a:xfrm rot="-993216">
            <a:off x="5221979" y="702001"/>
            <a:ext cx="1415191" cy="189762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4"/>
          <p:cNvSpPr txBox="1"/>
          <p:nvPr>
            <p:ph type="title"/>
          </p:nvPr>
        </p:nvSpPr>
        <p:spPr>
          <a:xfrm>
            <a:off x="373988" y="423375"/>
            <a:ext cx="3706500" cy="2508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6000">
                <a:highlight>
                  <a:srgbClr val="93C47D"/>
                </a:highlight>
                <a:latin typeface="Amatic SC"/>
                <a:ea typeface="Amatic SC"/>
                <a:cs typeface="Amatic SC"/>
                <a:sym typeface="Amatic SC"/>
              </a:rPr>
              <a:t>Let’s be grateful together.</a:t>
            </a:r>
            <a:endParaRPr sz="6000">
              <a:highlight>
                <a:srgbClr val="93C47D"/>
              </a:highlight>
              <a:latin typeface="Amatic SC"/>
              <a:ea typeface="Amatic SC"/>
              <a:cs typeface="Amatic SC"/>
              <a:sym typeface="Amatic SC"/>
            </a:endParaRPr>
          </a:p>
        </p:txBody>
      </p:sp>
      <p:pic>
        <p:nvPicPr>
          <p:cNvPr id="72" name="Google Shape;72;p14"/>
          <p:cNvPicPr preferRelativeResize="0"/>
          <p:nvPr/>
        </p:nvPicPr>
        <p:blipFill rotWithShape="1">
          <a:blip r:embed="rId3">
            <a:alphaModFix/>
          </a:blip>
          <a:srcRect b="4711" l="0" r="1048" t="14053"/>
          <a:stretch/>
        </p:blipFill>
        <p:spPr>
          <a:xfrm>
            <a:off x="778525" y="2571750"/>
            <a:ext cx="2897426" cy="2310701"/>
          </a:xfrm>
          <a:prstGeom prst="rect">
            <a:avLst/>
          </a:prstGeom>
          <a:noFill/>
          <a:ln>
            <a:noFill/>
          </a:ln>
        </p:spPr>
      </p:pic>
      <p:sp>
        <p:nvSpPr>
          <p:cNvPr id="73" name="Google Shape;73;p14"/>
          <p:cNvSpPr txBox="1"/>
          <p:nvPr/>
        </p:nvSpPr>
        <p:spPr>
          <a:xfrm>
            <a:off x="4734275" y="305225"/>
            <a:ext cx="4064100" cy="4633200"/>
          </a:xfrm>
          <a:prstGeom prst="rect">
            <a:avLst/>
          </a:prstGeom>
          <a:noFill/>
          <a:ln>
            <a:noFill/>
          </a:ln>
        </p:spPr>
        <p:txBody>
          <a:bodyPr anchorCtr="0" anchor="t" bIns="91425" lIns="91425" spcFirstLastPara="1" rIns="91425" wrap="square" tIns="91425">
            <a:spAutoFit/>
          </a:bodyPr>
          <a:lstStyle/>
          <a:p>
            <a:pPr indent="0" lvl="0" marL="457200" rtl="0" algn="ctr">
              <a:spcBef>
                <a:spcPts val="0"/>
              </a:spcBef>
              <a:spcAft>
                <a:spcPts val="0"/>
              </a:spcAft>
              <a:buNone/>
            </a:pPr>
            <a:r>
              <a:rPr b="1" lang="en" sz="1700" u="sng">
                <a:latin typeface="Caveat"/>
                <a:ea typeface="Caveat"/>
                <a:cs typeface="Caveat"/>
                <a:sym typeface="Caveat"/>
              </a:rPr>
              <a:t>Let’s try a new way to express our gratitude together:</a:t>
            </a:r>
            <a:endParaRPr b="1" sz="1700" u="sng">
              <a:latin typeface="Caveat"/>
              <a:ea typeface="Caveat"/>
              <a:cs typeface="Caveat"/>
              <a:sym typeface="Caveat"/>
            </a:endParaRPr>
          </a:p>
          <a:p>
            <a:pPr indent="-336550" lvl="0" marL="457200" rtl="0" algn="l">
              <a:spcBef>
                <a:spcPts val="0"/>
              </a:spcBef>
              <a:spcAft>
                <a:spcPts val="0"/>
              </a:spcAft>
              <a:buSzPts val="1700"/>
              <a:buFont typeface="Caveat"/>
              <a:buChar char="●"/>
            </a:pPr>
            <a:r>
              <a:rPr lang="en" sz="1700">
                <a:latin typeface="Caveat"/>
                <a:ea typeface="Caveat"/>
                <a:cs typeface="Caveat"/>
                <a:sym typeface="Caveat"/>
              </a:rPr>
              <a:t>Take out a piece of paper and something to write with.</a:t>
            </a:r>
            <a:endParaRPr sz="1700">
              <a:latin typeface="Caveat"/>
              <a:ea typeface="Caveat"/>
              <a:cs typeface="Caveat"/>
              <a:sym typeface="Caveat"/>
            </a:endParaRPr>
          </a:p>
          <a:p>
            <a:pPr indent="0" lvl="0" marL="457200" rtl="0" algn="l">
              <a:spcBef>
                <a:spcPts val="0"/>
              </a:spcBef>
              <a:spcAft>
                <a:spcPts val="0"/>
              </a:spcAft>
              <a:buNone/>
            </a:pPr>
            <a:r>
              <a:t/>
            </a:r>
            <a:endParaRPr sz="1700">
              <a:latin typeface="Caveat"/>
              <a:ea typeface="Caveat"/>
              <a:cs typeface="Caveat"/>
              <a:sym typeface="Caveat"/>
            </a:endParaRPr>
          </a:p>
          <a:p>
            <a:pPr indent="-336550" lvl="0" marL="457200" rtl="0" algn="l">
              <a:spcBef>
                <a:spcPts val="0"/>
              </a:spcBef>
              <a:spcAft>
                <a:spcPts val="0"/>
              </a:spcAft>
              <a:buSzPts val="1700"/>
              <a:buFont typeface="Caveat"/>
              <a:buChar char="●"/>
            </a:pPr>
            <a:r>
              <a:rPr lang="en" sz="1700">
                <a:latin typeface="Caveat"/>
                <a:ea typeface="Caveat"/>
                <a:cs typeface="Caveat"/>
                <a:sym typeface="Caveat"/>
              </a:rPr>
              <a:t>In the next 2 minutes, start </a:t>
            </a:r>
            <a:r>
              <a:rPr b="1" lang="en" sz="1700" u="sng">
                <a:latin typeface="Caveat"/>
                <a:ea typeface="Caveat"/>
                <a:cs typeface="Caveat"/>
                <a:sym typeface="Caveat"/>
              </a:rPr>
              <a:t>sketching</a:t>
            </a:r>
            <a:r>
              <a:rPr lang="en" sz="1700">
                <a:latin typeface="Caveat"/>
                <a:ea typeface="Caveat"/>
                <a:cs typeface="Caveat"/>
                <a:sym typeface="Caveat"/>
              </a:rPr>
              <a:t> out 2-3 things that you are grateful for currently.</a:t>
            </a:r>
            <a:endParaRPr sz="1700">
              <a:latin typeface="Caveat"/>
              <a:ea typeface="Caveat"/>
              <a:cs typeface="Caveat"/>
              <a:sym typeface="Caveat"/>
            </a:endParaRPr>
          </a:p>
          <a:p>
            <a:pPr indent="-336550" lvl="1" marL="914400" rtl="0" algn="l">
              <a:spcBef>
                <a:spcPts val="0"/>
              </a:spcBef>
              <a:spcAft>
                <a:spcPts val="0"/>
              </a:spcAft>
              <a:buSzPts val="1700"/>
              <a:buFont typeface="Caveat"/>
              <a:buChar char="○"/>
            </a:pPr>
            <a:r>
              <a:rPr lang="en" sz="1700">
                <a:latin typeface="Caveat"/>
                <a:ea typeface="Caveat"/>
                <a:cs typeface="Caveat"/>
                <a:sym typeface="Caveat"/>
              </a:rPr>
              <a:t>Preferably</a:t>
            </a:r>
            <a:r>
              <a:rPr lang="en" sz="1700">
                <a:latin typeface="Caveat"/>
                <a:ea typeface="Caveat"/>
                <a:cs typeface="Caveat"/>
                <a:sym typeface="Caveat"/>
              </a:rPr>
              <a:t> related to things that happened to you </a:t>
            </a:r>
            <a:r>
              <a:rPr b="1" lang="en" sz="1700" u="sng">
                <a:latin typeface="Caveat"/>
                <a:ea typeface="Caveat"/>
                <a:cs typeface="Caveat"/>
                <a:sym typeface="Caveat"/>
              </a:rPr>
              <a:t>this week</a:t>
            </a:r>
            <a:r>
              <a:rPr lang="en" sz="1700">
                <a:latin typeface="Caveat"/>
                <a:ea typeface="Caveat"/>
                <a:cs typeface="Caveat"/>
                <a:sym typeface="Caveat"/>
              </a:rPr>
              <a:t>!</a:t>
            </a:r>
            <a:endParaRPr sz="1700">
              <a:latin typeface="Caveat"/>
              <a:ea typeface="Caveat"/>
              <a:cs typeface="Caveat"/>
              <a:sym typeface="Caveat"/>
            </a:endParaRPr>
          </a:p>
          <a:p>
            <a:pPr indent="0" lvl="0" marL="914400" rtl="0" algn="l">
              <a:spcBef>
                <a:spcPts val="0"/>
              </a:spcBef>
              <a:spcAft>
                <a:spcPts val="0"/>
              </a:spcAft>
              <a:buNone/>
            </a:pPr>
            <a:r>
              <a:t/>
            </a:r>
            <a:endParaRPr sz="1700">
              <a:latin typeface="Caveat"/>
              <a:ea typeface="Caveat"/>
              <a:cs typeface="Caveat"/>
              <a:sym typeface="Caveat"/>
            </a:endParaRPr>
          </a:p>
          <a:p>
            <a:pPr indent="-336550" lvl="0" marL="457200" rtl="0" algn="l">
              <a:spcBef>
                <a:spcPts val="0"/>
              </a:spcBef>
              <a:spcAft>
                <a:spcPts val="0"/>
              </a:spcAft>
              <a:buSzPts val="1700"/>
              <a:buFont typeface="Caveat"/>
              <a:buChar char="●"/>
            </a:pPr>
            <a:r>
              <a:rPr lang="en" sz="1700">
                <a:latin typeface="Caveat"/>
                <a:ea typeface="Caveat"/>
                <a:cs typeface="Caveat"/>
                <a:sym typeface="Caveat"/>
              </a:rPr>
              <a:t>When the 2 minutes are up, share your sketches with your neighbor </a:t>
            </a:r>
            <a:r>
              <a:rPr b="1" lang="en" sz="1700" u="sng">
                <a:latin typeface="Caveat"/>
                <a:ea typeface="Caveat"/>
                <a:cs typeface="Caveat"/>
                <a:sym typeface="Caveat"/>
              </a:rPr>
              <a:t>OR</a:t>
            </a:r>
            <a:r>
              <a:rPr lang="en" sz="1700">
                <a:latin typeface="Caveat"/>
                <a:ea typeface="Caveat"/>
                <a:cs typeface="Caveat"/>
                <a:sym typeface="Caveat"/>
              </a:rPr>
              <a:t> hold them up to your ZOOM camera so your classmates can see.</a:t>
            </a:r>
            <a:endParaRPr sz="1700">
              <a:latin typeface="Caveat"/>
              <a:ea typeface="Caveat"/>
              <a:cs typeface="Caveat"/>
              <a:sym typeface="Caveat"/>
            </a:endParaRPr>
          </a:p>
          <a:p>
            <a:pPr indent="0" lvl="0" marL="457200" rtl="0" algn="l">
              <a:spcBef>
                <a:spcPts val="0"/>
              </a:spcBef>
              <a:spcAft>
                <a:spcPts val="0"/>
              </a:spcAft>
              <a:buNone/>
            </a:pPr>
            <a:r>
              <a:t/>
            </a:r>
            <a:endParaRPr sz="1700">
              <a:latin typeface="Caveat"/>
              <a:ea typeface="Caveat"/>
              <a:cs typeface="Caveat"/>
              <a:sym typeface="Caveat"/>
            </a:endParaRPr>
          </a:p>
          <a:p>
            <a:pPr indent="-336550" lvl="0" marL="457200" rtl="0" algn="l">
              <a:spcBef>
                <a:spcPts val="0"/>
              </a:spcBef>
              <a:spcAft>
                <a:spcPts val="0"/>
              </a:spcAft>
              <a:buSzPts val="1700"/>
              <a:buFont typeface="Caveat"/>
              <a:buChar char="●"/>
            </a:pPr>
            <a:r>
              <a:rPr lang="en" sz="1700">
                <a:latin typeface="Caveat"/>
                <a:ea typeface="Caveat"/>
                <a:cs typeface="Caveat"/>
                <a:sym typeface="Caveat"/>
              </a:rPr>
              <a:t>If time allows, volunteer to share your art and explain your thought process.</a:t>
            </a:r>
            <a:endParaRPr sz="1700">
              <a:latin typeface="Caveat"/>
              <a:ea typeface="Caveat"/>
              <a:cs typeface="Caveat"/>
              <a:sym typeface="Cavea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