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Lora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2" roundtripDataSignature="AMtx7mgIzW2ojyLG+xg0AV5MX8sU5Zbc1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Lora-boldItalic.fntdata"/><Relationship Id="rId10" Type="http://schemas.openxmlformats.org/officeDocument/2006/relationships/font" Target="fonts/Lora-italic.fntdata"/><Relationship Id="rId12" Type="http://customschemas.google.com/relationships/presentationmetadata" Target="metadata"/><Relationship Id="rId9" Type="http://schemas.openxmlformats.org/officeDocument/2006/relationships/font" Target="fonts/Lora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Lora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" name="Google Shape;5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hyperlink" Target="https://www.youtube.com/watch?v=9E6b3swbnWg" TargetMode="External"/><Relationship Id="rId5" Type="http://schemas.openxmlformats.org/officeDocument/2006/relationships/hyperlink" Target="https://www.youtube.com/watch?v=XkgyOZxIw0k" TargetMode="External"/><Relationship Id="rId6" Type="http://schemas.openxmlformats.org/officeDocument/2006/relationships/hyperlink" Target="https://www.youtube.com/watch?v=wfF0zHeU3Zs" TargetMode="External"/><Relationship Id="rId7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62975" y="0"/>
            <a:ext cx="8932800" cy="1815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" sz="5280">
                <a:solidFill>
                  <a:srgbClr val="FFFFFF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</a:rPr>
              <a:t>Self Care: Classical Music</a:t>
            </a:r>
            <a:endParaRPr sz="5280">
              <a:solidFill>
                <a:srgbClr val="FFFFFF"/>
              </a:solidFill>
              <a:highlight>
                <a:schemeClr val="dk1"/>
              </a:highlight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4680"/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311700" y="2078375"/>
            <a:ext cx="8520600" cy="32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2890">
                <a:solidFill>
                  <a:srgbClr val="FFFFFF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</a:rPr>
              <a:t>Listening to classical music can have lots of positive effects! Here are just a few:</a:t>
            </a:r>
            <a:endParaRPr sz="2890">
              <a:solidFill>
                <a:srgbClr val="FFFFFF"/>
              </a:solidFill>
              <a:highlight>
                <a:schemeClr val="dk1"/>
              </a:highlight>
              <a:latin typeface="Lora"/>
              <a:ea typeface="Lora"/>
              <a:cs typeface="Lora"/>
              <a:sym typeface="Lora"/>
            </a:endParaRPr>
          </a:p>
          <a:p>
            <a:pPr indent="-41211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90"/>
              <a:buFont typeface="Lora"/>
              <a:buChar char="❖"/>
            </a:pPr>
            <a:r>
              <a:rPr lang="en" sz="2890">
                <a:solidFill>
                  <a:srgbClr val="FFFFFF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</a:rPr>
              <a:t>It can help lower stress levels</a:t>
            </a:r>
            <a:endParaRPr sz="2890">
              <a:solidFill>
                <a:srgbClr val="FFFFFF"/>
              </a:solidFill>
              <a:highlight>
                <a:schemeClr val="dk1"/>
              </a:highlight>
              <a:latin typeface="Lora"/>
              <a:ea typeface="Lora"/>
              <a:cs typeface="Lora"/>
              <a:sym typeface="Lora"/>
            </a:endParaRPr>
          </a:p>
          <a:p>
            <a:pPr indent="-41211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90"/>
              <a:buFont typeface="Lora"/>
              <a:buChar char="❖"/>
            </a:pPr>
            <a:r>
              <a:rPr lang="en" sz="2890">
                <a:solidFill>
                  <a:srgbClr val="FFFFFF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</a:rPr>
              <a:t>It fosters creativity</a:t>
            </a:r>
            <a:endParaRPr sz="2890">
              <a:solidFill>
                <a:srgbClr val="FFFFFF"/>
              </a:solidFill>
              <a:highlight>
                <a:schemeClr val="dk1"/>
              </a:highlight>
              <a:latin typeface="Lora"/>
              <a:ea typeface="Lora"/>
              <a:cs typeface="Lora"/>
              <a:sym typeface="Lora"/>
            </a:endParaRPr>
          </a:p>
          <a:p>
            <a:pPr indent="-41211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90"/>
              <a:buFont typeface="Lora"/>
              <a:buChar char="❖"/>
            </a:pPr>
            <a:r>
              <a:rPr lang="en" sz="2890">
                <a:solidFill>
                  <a:srgbClr val="FFFFFF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</a:rPr>
              <a:t>Listening to it before bed helps you sleep better</a:t>
            </a:r>
            <a:endParaRPr sz="2890">
              <a:solidFill>
                <a:srgbClr val="FFFFFF"/>
              </a:solidFill>
              <a:highlight>
                <a:schemeClr val="dk1"/>
              </a:highlight>
              <a:latin typeface="Lora"/>
              <a:ea typeface="Lora"/>
              <a:cs typeface="Lora"/>
              <a:sym typeface="Lora"/>
            </a:endParaRPr>
          </a:p>
          <a:p>
            <a:pPr indent="-41211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90"/>
              <a:buFont typeface="Lora"/>
              <a:buChar char="❖"/>
            </a:pPr>
            <a:r>
              <a:rPr lang="en" sz="2890">
                <a:solidFill>
                  <a:srgbClr val="FFFFFF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</a:rPr>
              <a:t>It increases productivity </a:t>
            </a:r>
            <a:endParaRPr sz="2890">
              <a:solidFill>
                <a:srgbClr val="FFFFFF"/>
              </a:solidFill>
              <a:highlight>
                <a:schemeClr val="dk1"/>
              </a:highlight>
              <a:latin typeface="Lora"/>
              <a:ea typeface="Lora"/>
              <a:cs typeface="Lora"/>
              <a:sym typeface="Lora"/>
            </a:endParaRPr>
          </a:p>
          <a:p>
            <a:pPr indent="0" lvl="0" marL="9144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890">
              <a:solidFill>
                <a:srgbClr val="FFFFFF"/>
              </a:solidFill>
              <a:highlight>
                <a:schemeClr val="dk1"/>
              </a:highlight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59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"/>
          <p:cNvSpPr txBox="1"/>
          <p:nvPr>
            <p:ph type="title"/>
          </p:nvPr>
        </p:nvSpPr>
        <p:spPr>
          <a:xfrm>
            <a:off x="311700" y="2036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solidFill>
                  <a:srgbClr val="FFFFFF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</a:rPr>
              <a:t>Here’s an activity! As you listen to a piece of classical music, allow yourself to ponder, reflect, and relax. Here’s a few pieces to choose from: </a:t>
            </a:r>
            <a:endParaRPr>
              <a:solidFill>
                <a:srgbClr val="FFFFFF"/>
              </a:solidFill>
              <a:highlight>
                <a:schemeClr val="dk1"/>
              </a:highlight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61" name="Google Shape;61;p2"/>
          <p:cNvSpPr txBox="1"/>
          <p:nvPr>
            <p:ph idx="1" type="body"/>
          </p:nvPr>
        </p:nvSpPr>
        <p:spPr>
          <a:xfrm>
            <a:off x="311700" y="1895050"/>
            <a:ext cx="5146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Lora"/>
              <a:buChar char="❖"/>
            </a:pPr>
            <a:r>
              <a:rPr lang="en" sz="2100">
                <a:solidFill>
                  <a:srgbClr val="FFFFFF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</a:rPr>
              <a:t>Chopin - Nocturne op. 9 No. 2: </a:t>
            </a:r>
            <a:r>
              <a:rPr lang="en" sz="2100" u="sng">
                <a:solidFill>
                  <a:schemeClr val="accent5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https://www.youtube.com/watch?v=9E6b3swbnWg</a:t>
            </a:r>
            <a:endParaRPr sz="2100">
              <a:solidFill>
                <a:srgbClr val="FFFFFF"/>
              </a:solidFill>
              <a:highlight>
                <a:schemeClr val="dk1"/>
              </a:highlight>
              <a:latin typeface="Lora"/>
              <a:ea typeface="Lora"/>
              <a:cs typeface="Lora"/>
              <a:sym typeface="Lora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Lora"/>
              <a:buChar char="❖"/>
            </a:pPr>
            <a:r>
              <a:rPr lang="en" sz="2100">
                <a:solidFill>
                  <a:srgbClr val="FFFFFF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</a:rPr>
              <a:t>Debussy - Clair de Lune: </a:t>
            </a:r>
            <a:r>
              <a:rPr lang="en" sz="2100" u="sng">
                <a:solidFill>
                  <a:schemeClr val="accent5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https://www.youtube.com/watch?v=XkgyOZxIw0k</a:t>
            </a:r>
            <a:endParaRPr sz="2100">
              <a:solidFill>
                <a:srgbClr val="FFFFFF"/>
              </a:solidFill>
              <a:highlight>
                <a:schemeClr val="dk1"/>
              </a:highlight>
              <a:latin typeface="Lora"/>
              <a:ea typeface="Lora"/>
              <a:cs typeface="Lora"/>
              <a:sym typeface="Lora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Lora"/>
              <a:buChar char="❖"/>
            </a:pPr>
            <a:r>
              <a:rPr lang="en" sz="2100">
                <a:solidFill>
                  <a:srgbClr val="FFFFFF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</a:rPr>
              <a:t>Beethoven - Fur Elise: </a:t>
            </a:r>
            <a:r>
              <a:rPr lang="en" sz="2100" u="sng">
                <a:solidFill>
                  <a:schemeClr val="accent5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https://www.youtube.com/watch?v=wfF0zHeU3Zs</a:t>
            </a:r>
            <a:endParaRPr sz="2100">
              <a:solidFill>
                <a:srgbClr val="FFFFFF"/>
              </a:solidFill>
              <a:highlight>
                <a:schemeClr val="dk1"/>
              </a:highlight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62" name="Google Shape;62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631925" y="2073502"/>
            <a:ext cx="3380700" cy="238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