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Economica"/>
      <p:regular r:id="rId8"/>
      <p:bold r:id="rId9"/>
      <p:italic r:id="rId10"/>
      <p:boldItalic r:id="rId11"/>
    </p:embeddedFont>
    <p:embeddedFont>
      <p:font typeface="Montserrat"/>
      <p:regular r:id="rId12"/>
      <p:bold r:id="rId13"/>
      <p:italic r:id="rId14"/>
      <p:boldItalic r:id="rId15"/>
    </p:embeddedFont>
    <p:embeddedFont>
      <p:font typeface="Open Sans"/>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Economica-boldItalic.fntdata"/><Relationship Id="rId10" Type="http://schemas.openxmlformats.org/officeDocument/2006/relationships/font" Target="fonts/Economica-italic.fntdata"/><Relationship Id="rId13" Type="http://schemas.openxmlformats.org/officeDocument/2006/relationships/font" Target="fonts/Montserrat-bold.fntdata"/><Relationship Id="rId12" Type="http://schemas.openxmlformats.org/officeDocument/2006/relationships/font" Target="fonts/Montserra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Economica-bold.fntdata"/><Relationship Id="rId15" Type="http://schemas.openxmlformats.org/officeDocument/2006/relationships/font" Target="fonts/Montserrat-boldItalic.fntdata"/><Relationship Id="rId14" Type="http://schemas.openxmlformats.org/officeDocument/2006/relationships/font" Target="fonts/Montserrat-italic.fntdata"/><Relationship Id="rId17" Type="http://schemas.openxmlformats.org/officeDocument/2006/relationships/font" Target="fonts/OpenSans-bold.fntdata"/><Relationship Id="rId16" Type="http://schemas.openxmlformats.org/officeDocument/2006/relationships/font" Target="fonts/OpenSans-regular.fntdata"/><Relationship Id="rId5" Type="http://schemas.openxmlformats.org/officeDocument/2006/relationships/notesMaster" Target="notesMasters/notesMaster1.xml"/><Relationship Id="rId19" Type="http://schemas.openxmlformats.org/officeDocument/2006/relationships/font" Target="fonts/OpenSans-boldItalic.fntdata"/><Relationship Id="rId6" Type="http://schemas.openxmlformats.org/officeDocument/2006/relationships/slide" Target="slides/slide1.xml"/><Relationship Id="rId18" Type="http://schemas.openxmlformats.org/officeDocument/2006/relationships/font" Target="fonts/OpenSans-italic.fntdata"/><Relationship Id="rId7" Type="http://schemas.openxmlformats.org/officeDocument/2006/relationships/slide" Target="slides/slide2.xml"/><Relationship Id="rId8" Type="http://schemas.openxmlformats.org/officeDocument/2006/relationships/font" Target="fonts/Economica-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vyamsdoodles.tumblr.com/post/181376053964/the-stack-art-journals-i-have-worked-in-over-the"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urmc.rochester.edu/encyclopedia/content.aspx?ContentID=4552&amp;ContentTypeID=1" TargetMode="External"/><Relationship Id="rId3" Type="http://schemas.openxmlformats.org/officeDocument/2006/relationships/hyperlink" Target="https://www.pinterest.co.uk/pin/280982464232530797/"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Consider asking class members to discuss this question briefly with their neighbor or to self-reflect. You may also ask them to consider the last time they seriously took time to journal and how they felt.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Photo Source:</a:t>
            </a:r>
            <a:endParaRPr/>
          </a:p>
          <a:p>
            <a:pPr indent="0" lvl="0" marL="0" rtl="0" algn="l">
              <a:spcBef>
                <a:spcPts val="0"/>
              </a:spcBef>
              <a:spcAft>
                <a:spcPts val="0"/>
              </a:spcAft>
              <a:buNone/>
            </a:pPr>
            <a:r>
              <a:rPr lang="en" u="sng">
                <a:solidFill>
                  <a:schemeClr val="hlink"/>
                </a:solidFill>
                <a:hlinkClick r:id="rId2"/>
              </a:rPr>
              <a:t>https://divyamsdoodles.tumblr.com/post/181376053964/the-stack-art-journals-i-have-worked-in-over-the</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796cebe2d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796cebe2d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Introduce students to some of the mental health benefits of journaling listed above. Consider sharing a personal experience if you desire. If time permits, invite students to pick one prompt from the photo above (or think of their own custom prompt) and encourage them to write about it at their next journaling session.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Sources:</a:t>
            </a:r>
            <a:endParaRPr/>
          </a:p>
          <a:p>
            <a:pPr indent="0" lvl="0" marL="0" rtl="0" algn="l">
              <a:spcBef>
                <a:spcPts val="0"/>
              </a:spcBef>
              <a:spcAft>
                <a:spcPts val="0"/>
              </a:spcAft>
              <a:buNone/>
            </a:pPr>
            <a:r>
              <a:rPr lang="en" u="sng">
                <a:solidFill>
                  <a:schemeClr val="hlink"/>
                </a:solidFill>
                <a:hlinkClick r:id="rId2"/>
              </a:rPr>
              <a:t>https://www.urmc.rochester.edu/encyclopedia/content.aspx?ContentID=4552&amp;ContentTypeID=1</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https://www.pinterest.co.uk/pin/280982464232530797/</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3"/>
          <p:cNvSpPr txBox="1"/>
          <p:nvPr>
            <p:ph type="title"/>
          </p:nvPr>
        </p:nvSpPr>
        <p:spPr>
          <a:xfrm>
            <a:off x="265500" y="929275"/>
            <a:ext cx="4045200" cy="17862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Do you like to journal?</a:t>
            </a:r>
            <a:endParaRPr/>
          </a:p>
        </p:txBody>
      </p:sp>
      <p:sp>
        <p:nvSpPr>
          <p:cNvPr id="63" name="Google Shape;63;p13"/>
          <p:cNvSpPr txBox="1"/>
          <p:nvPr>
            <p:ph idx="1" type="subTitle"/>
          </p:nvPr>
        </p:nvSpPr>
        <p:spPr>
          <a:xfrm>
            <a:off x="265500" y="2769001"/>
            <a:ext cx="4045200" cy="15741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i="1" lang="en"/>
              <a:t>Why?</a:t>
            </a:r>
            <a:endParaRPr i="1"/>
          </a:p>
          <a:p>
            <a:pPr indent="0" lvl="0" marL="0" rtl="0" algn="ctr">
              <a:spcBef>
                <a:spcPts val="0"/>
              </a:spcBef>
              <a:spcAft>
                <a:spcPts val="0"/>
              </a:spcAft>
              <a:buNone/>
            </a:pPr>
            <a:r>
              <a:t/>
            </a:r>
            <a:endParaRPr i="1"/>
          </a:p>
          <a:p>
            <a:pPr indent="0" lvl="0" marL="0" rtl="0" algn="ctr">
              <a:lnSpc>
                <a:spcPct val="115000"/>
              </a:lnSpc>
              <a:spcBef>
                <a:spcPts val="0"/>
              </a:spcBef>
              <a:spcAft>
                <a:spcPts val="1200"/>
              </a:spcAft>
              <a:buNone/>
            </a:pPr>
            <a:r>
              <a:rPr lang="en" sz="1400">
                <a:latin typeface="Montserrat"/>
                <a:ea typeface="Montserrat"/>
                <a:cs typeface="Montserrat"/>
                <a:sym typeface="Montserrat"/>
              </a:rPr>
              <a:t>Journaling involves the regular writing and </a:t>
            </a:r>
            <a:r>
              <a:rPr b="1" lang="en" sz="1400">
                <a:latin typeface="Montserrat"/>
                <a:ea typeface="Montserrat"/>
                <a:cs typeface="Montserrat"/>
                <a:sym typeface="Montserrat"/>
              </a:rPr>
              <a:t>exploration of </a:t>
            </a:r>
            <a:r>
              <a:rPr b="1" lang="en" sz="1350">
                <a:solidFill>
                  <a:srgbClr val="202124"/>
                </a:solidFill>
                <a:highlight>
                  <a:srgbClr val="FFFFFF"/>
                </a:highlight>
                <a:latin typeface="Montserrat"/>
                <a:ea typeface="Montserrat"/>
                <a:cs typeface="Montserrat"/>
                <a:sym typeface="Montserrat"/>
              </a:rPr>
              <a:t>thoughts and feelings surrounding the events of your life.</a:t>
            </a:r>
            <a:endParaRPr>
              <a:latin typeface="Montserrat"/>
              <a:ea typeface="Montserrat"/>
              <a:cs typeface="Montserrat"/>
              <a:sym typeface="Montserrat"/>
            </a:endParaRPr>
          </a:p>
        </p:txBody>
      </p:sp>
      <p:pic>
        <p:nvPicPr>
          <p:cNvPr id="64" name="Google Shape;64;p13"/>
          <p:cNvPicPr preferRelativeResize="0"/>
          <p:nvPr/>
        </p:nvPicPr>
        <p:blipFill>
          <a:blip r:embed="rId3">
            <a:alphaModFix/>
          </a:blip>
          <a:stretch>
            <a:fillRect/>
          </a:stretch>
        </p:blipFill>
        <p:spPr>
          <a:xfrm>
            <a:off x="4947400" y="667150"/>
            <a:ext cx="3809201" cy="38092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1767175" y="123275"/>
            <a:ext cx="8520600" cy="831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3000">
                <a:solidFill>
                  <a:schemeClr val="lt2"/>
                </a:solidFill>
              </a:rPr>
              <a:t>Benefits of Regular </a:t>
            </a:r>
            <a:r>
              <a:rPr lang="en" sz="3000">
                <a:solidFill>
                  <a:schemeClr val="lt2"/>
                </a:solidFill>
              </a:rPr>
              <a:t>Journaling</a:t>
            </a:r>
            <a:r>
              <a:rPr lang="en" sz="3000"/>
              <a:t> </a:t>
            </a:r>
            <a:endParaRPr/>
          </a:p>
        </p:txBody>
      </p:sp>
      <p:sp>
        <p:nvSpPr>
          <p:cNvPr id="70" name="Google Shape;70;p14"/>
          <p:cNvSpPr txBox="1"/>
          <p:nvPr>
            <p:ph idx="1" type="body"/>
          </p:nvPr>
        </p:nvSpPr>
        <p:spPr>
          <a:xfrm>
            <a:off x="311700" y="1141125"/>
            <a:ext cx="4373700" cy="3725700"/>
          </a:xfrm>
          <a:prstGeom prst="rect">
            <a:avLst/>
          </a:prstGeom>
        </p:spPr>
        <p:txBody>
          <a:bodyPr anchorCtr="0" anchor="t" bIns="91425" lIns="91425" spcFirstLastPara="1" rIns="91425" wrap="square" tIns="91425">
            <a:normAutofit fontScale="77500" lnSpcReduction="20000"/>
          </a:bodyPr>
          <a:lstStyle/>
          <a:p>
            <a:pPr indent="-295036" lvl="0" marL="4572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Regular journaling has proven to help </a:t>
            </a:r>
            <a:r>
              <a:rPr lang="en" sz="1350">
                <a:solidFill>
                  <a:srgbClr val="202124"/>
                </a:solidFill>
                <a:highlight>
                  <a:srgbClr val="FFFFFF"/>
                </a:highlight>
                <a:latin typeface="Montserrat"/>
                <a:ea typeface="Montserrat"/>
                <a:cs typeface="Montserrat"/>
                <a:sym typeface="Montserrat"/>
              </a:rPr>
              <a:t>individuals</a:t>
            </a:r>
            <a:r>
              <a:rPr lang="en" sz="1350">
                <a:solidFill>
                  <a:srgbClr val="202124"/>
                </a:solidFill>
                <a:highlight>
                  <a:srgbClr val="FFFFFF"/>
                </a:highlight>
                <a:latin typeface="Montserrat"/>
                <a:ea typeface="Montserrat"/>
                <a:cs typeface="Montserrat"/>
                <a:sym typeface="Montserrat"/>
              </a:rPr>
              <a:t>:</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Manage anxiety</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Reduce stress</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Cope with depression, fears, concerns, etc.</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Organize and </a:t>
            </a:r>
            <a:r>
              <a:rPr lang="en" sz="1350">
                <a:solidFill>
                  <a:srgbClr val="202124"/>
                </a:solidFill>
                <a:highlight>
                  <a:srgbClr val="FFFFFF"/>
                </a:highlight>
                <a:latin typeface="Montserrat"/>
                <a:ea typeface="Montserrat"/>
                <a:cs typeface="Montserrat"/>
                <a:sym typeface="Montserrat"/>
              </a:rPr>
              <a:t>prioritize</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Access an outlet for positive self-talk and gratitude </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Regularly reflect and meditate</a:t>
            </a:r>
            <a:endParaRPr sz="1350">
              <a:solidFill>
                <a:srgbClr val="202124"/>
              </a:solidFill>
              <a:highlight>
                <a:srgbClr val="FFFFFF"/>
              </a:highlight>
              <a:latin typeface="Montserrat"/>
              <a:ea typeface="Montserrat"/>
              <a:cs typeface="Montserrat"/>
              <a:sym typeface="Montserrat"/>
            </a:endParaRPr>
          </a:p>
          <a:p>
            <a:pPr indent="-295036" lvl="1" marL="914400" rtl="0" algn="l">
              <a:spcBef>
                <a:spcPts val="0"/>
              </a:spcBef>
              <a:spcAft>
                <a:spcPts val="0"/>
              </a:spcAft>
              <a:buClr>
                <a:srgbClr val="202124"/>
              </a:buClr>
              <a:buSzPct val="100000"/>
              <a:buFont typeface="Montserrat"/>
              <a:buChar char="○"/>
            </a:pPr>
            <a:r>
              <a:rPr lang="en" sz="1350">
                <a:solidFill>
                  <a:srgbClr val="202124"/>
                </a:solidFill>
                <a:highlight>
                  <a:srgbClr val="FFFFFF"/>
                </a:highlight>
                <a:latin typeface="Montserrat"/>
                <a:ea typeface="Montserrat"/>
                <a:cs typeface="Montserrat"/>
                <a:sym typeface="Montserrat"/>
              </a:rPr>
              <a:t>Better articulate feelings and emotions</a:t>
            </a:r>
            <a:endParaRPr sz="1350">
              <a:solidFill>
                <a:srgbClr val="202124"/>
              </a:solidFill>
              <a:highlight>
                <a:srgbClr val="FFFFFF"/>
              </a:highlight>
              <a:latin typeface="Montserrat"/>
              <a:ea typeface="Montserrat"/>
              <a:cs typeface="Montserrat"/>
              <a:sym typeface="Montserrat"/>
            </a:endParaRPr>
          </a:p>
          <a:p>
            <a:pPr indent="0" lvl="0" marL="914400" rtl="0" algn="l">
              <a:spcBef>
                <a:spcPts val="1200"/>
              </a:spcBef>
              <a:spcAft>
                <a:spcPts val="0"/>
              </a:spcAft>
              <a:buNone/>
            </a:pPr>
            <a:r>
              <a:t/>
            </a:r>
            <a:endParaRPr sz="1350">
              <a:solidFill>
                <a:srgbClr val="202124"/>
              </a:solidFill>
              <a:highlight>
                <a:srgbClr val="FFFFFF"/>
              </a:highlight>
              <a:latin typeface="Montserrat"/>
              <a:ea typeface="Montserrat"/>
              <a:cs typeface="Montserrat"/>
              <a:sym typeface="Montserrat"/>
            </a:endParaRPr>
          </a:p>
          <a:p>
            <a:pPr indent="-295036" lvl="0" marL="457200" rtl="0" algn="l">
              <a:spcBef>
                <a:spcPts val="1200"/>
              </a:spcBef>
              <a:spcAft>
                <a:spcPts val="0"/>
              </a:spcAft>
              <a:buClr>
                <a:srgbClr val="202124"/>
              </a:buClr>
              <a:buSzPct val="100000"/>
              <a:buFont typeface="Arial"/>
              <a:buChar char="●"/>
            </a:pPr>
            <a:r>
              <a:rPr lang="en" sz="1350">
                <a:solidFill>
                  <a:srgbClr val="202124"/>
                </a:solidFill>
                <a:highlight>
                  <a:srgbClr val="FFFFFF"/>
                </a:highlight>
                <a:latin typeface="Montserrat"/>
                <a:ea typeface="Montserrat"/>
                <a:cs typeface="Montserrat"/>
                <a:sym typeface="Montserrat"/>
              </a:rPr>
              <a:t>Find a writing </a:t>
            </a:r>
            <a:r>
              <a:rPr b="1" lang="en" sz="1350">
                <a:solidFill>
                  <a:srgbClr val="202124"/>
                </a:solidFill>
                <a:highlight>
                  <a:srgbClr val="FFFFFF"/>
                </a:highlight>
                <a:latin typeface="Montserrat"/>
                <a:ea typeface="Montserrat"/>
                <a:cs typeface="Montserrat"/>
                <a:sym typeface="Montserrat"/>
              </a:rPr>
              <a:t>habit that works best for you.</a:t>
            </a:r>
            <a:r>
              <a:rPr lang="en" sz="1350">
                <a:solidFill>
                  <a:srgbClr val="202124"/>
                </a:solidFill>
                <a:highlight>
                  <a:srgbClr val="FFFFFF"/>
                </a:highlight>
                <a:latin typeface="Montserrat"/>
                <a:ea typeface="Montserrat"/>
                <a:cs typeface="Montserrat"/>
                <a:sym typeface="Montserrat"/>
              </a:rPr>
              <a:t> While some may prefer writing daily, others may prefer weekly or monthly. While some may prefer handwritten entries, others may consider keeping a digital record or downloading an app. It doesn’t matter what you prefer, as long as you start somewhere!</a:t>
            </a:r>
            <a:endParaRPr sz="1350">
              <a:solidFill>
                <a:srgbClr val="202124"/>
              </a:solidFill>
              <a:highlight>
                <a:srgbClr val="FFFFFF"/>
              </a:highlight>
              <a:latin typeface="Montserrat"/>
              <a:ea typeface="Montserrat"/>
              <a:cs typeface="Montserrat"/>
              <a:sym typeface="Montserrat"/>
            </a:endParaRPr>
          </a:p>
          <a:p>
            <a:pPr indent="0" lvl="0" marL="457200" rtl="0" algn="l">
              <a:spcBef>
                <a:spcPts val="1200"/>
              </a:spcBef>
              <a:spcAft>
                <a:spcPts val="0"/>
              </a:spcAft>
              <a:buNone/>
            </a:pPr>
            <a:r>
              <a:t/>
            </a:r>
            <a:endParaRPr sz="1350">
              <a:solidFill>
                <a:srgbClr val="202124"/>
              </a:solidFill>
              <a:highlight>
                <a:srgbClr val="FFFFFF"/>
              </a:highlight>
              <a:latin typeface="Montserrat"/>
              <a:ea typeface="Montserrat"/>
              <a:cs typeface="Montserrat"/>
              <a:sym typeface="Montserrat"/>
            </a:endParaRPr>
          </a:p>
          <a:p>
            <a:pPr indent="-295036" lvl="0" marL="457200" rtl="0" algn="l">
              <a:spcBef>
                <a:spcPts val="1200"/>
              </a:spcBef>
              <a:spcAft>
                <a:spcPts val="0"/>
              </a:spcAft>
              <a:buClr>
                <a:srgbClr val="202124"/>
              </a:buClr>
              <a:buSzPct val="100000"/>
              <a:buFont typeface="Arial"/>
              <a:buChar char="●"/>
            </a:pPr>
            <a:r>
              <a:rPr lang="en" sz="1350">
                <a:solidFill>
                  <a:srgbClr val="202124"/>
                </a:solidFill>
                <a:highlight>
                  <a:srgbClr val="FFFFFF"/>
                </a:highlight>
                <a:latin typeface="Montserrat"/>
                <a:ea typeface="Montserrat"/>
                <a:cs typeface="Montserrat"/>
                <a:sym typeface="Montserrat"/>
              </a:rPr>
              <a:t> Consider </a:t>
            </a:r>
            <a:r>
              <a:rPr b="1" lang="en" sz="1350">
                <a:solidFill>
                  <a:srgbClr val="202124"/>
                </a:solidFill>
                <a:highlight>
                  <a:srgbClr val="FFFFFF"/>
                </a:highlight>
                <a:latin typeface="Montserrat"/>
                <a:ea typeface="Montserrat"/>
                <a:cs typeface="Montserrat"/>
                <a:sym typeface="Montserrat"/>
              </a:rPr>
              <a:t>collecting new and interesting journaling topics</a:t>
            </a:r>
            <a:r>
              <a:rPr lang="en" sz="1350">
                <a:solidFill>
                  <a:srgbClr val="202124"/>
                </a:solidFill>
                <a:highlight>
                  <a:srgbClr val="FFFFFF"/>
                </a:highlight>
                <a:latin typeface="Montserrat"/>
                <a:ea typeface="Montserrat"/>
                <a:cs typeface="Montserrat"/>
                <a:sym typeface="Montserrat"/>
              </a:rPr>
              <a:t> and note how you feel as you participate. </a:t>
            </a:r>
            <a:endParaRPr sz="1350">
              <a:solidFill>
                <a:srgbClr val="202124"/>
              </a:solidFill>
              <a:highlight>
                <a:srgbClr val="FFFFFF"/>
              </a:highlight>
              <a:latin typeface="Montserrat"/>
              <a:ea typeface="Montserrat"/>
              <a:cs typeface="Montserrat"/>
              <a:sym typeface="Montserrat"/>
            </a:endParaRPr>
          </a:p>
        </p:txBody>
      </p:sp>
      <p:pic>
        <p:nvPicPr>
          <p:cNvPr id="71" name="Google Shape;71;p14"/>
          <p:cNvPicPr preferRelativeResize="0"/>
          <p:nvPr/>
        </p:nvPicPr>
        <p:blipFill rotWithShape="1">
          <a:blip r:embed="rId3">
            <a:alphaModFix/>
          </a:blip>
          <a:srcRect b="9016" l="4805" r="2960" t="6087"/>
          <a:stretch/>
        </p:blipFill>
        <p:spPr>
          <a:xfrm>
            <a:off x="5228350" y="445200"/>
            <a:ext cx="3080150" cy="4253100"/>
          </a:xfrm>
          <a:prstGeom prst="rect">
            <a:avLst/>
          </a:prstGeom>
          <a:noFill/>
          <a:ln>
            <a:noFill/>
          </a:ln>
        </p:spPr>
      </p:pic>
      <p:cxnSp>
        <p:nvCxnSpPr>
          <p:cNvPr id="72" name="Google Shape;72;p14"/>
          <p:cNvCxnSpPr/>
          <p:nvPr/>
        </p:nvCxnSpPr>
        <p:spPr>
          <a:xfrm flipH="1" rot="10800000">
            <a:off x="818025" y="1046950"/>
            <a:ext cx="3215700" cy="1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